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88" r:id="rId4"/>
  </p:sldMasterIdLst>
  <p:notesMasterIdLst>
    <p:notesMasterId r:id="rId25"/>
  </p:notesMasterIdLst>
  <p:sldIdLst>
    <p:sldId id="974" r:id="rId5"/>
    <p:sldId id="256" r:id="rId6"/>
    <p:sldId id="973" r:id="rId7"/>
    <p:sldId id="259" r:id="rId8"/>
    <p:sldId id="261" r:id="rId9"/>
    <p:sldId id="258" r:id="rId10"/>
    <p:sldId id="263" r:id="rId11"/>
    <p:sldId id="262" r:id="rId12"/>
    <p:sldId id="267" r:id="rId13"/>
    <p:sldId id="268" r:id="rId14"/>
    <p:sldId id="265" r:id="rId15"/>
    <p:sldId id="260" r:id="rId16"/>
    <p:sldId id="269" r:id="rId17"/>
    <p:sldId id="270" r:id="rId18"/>
    <p:sldId id="271" r:id="rId19"/>
    <p:sldId id="257" r:id="rId20"/>
    <p:sldId id="264" r:id="rId21"/>
    <p:sldId id="266" r:id="rId22"/>
    <p:sldId id="971" r:id="rId23"/>
    <p:sldId id="9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p:restoredTop sz="94721"/>
  </p:normalViewPr>
  <p:slideViewPr>
    <p:cSldViewPr snapToGrid="0" snapToObjects="1">
      <p:cViewPr varScale="1">
        <p:scale>
          <a:sx n="87" d="100"/>
          <a:sy n="87" d="100"/>
        </p:scale>
        <p:origin x="224"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F2970-DB63-439E-8425-3DEB5AE5EE61}" type="datetimeFigureOut">
              <a:rPr lang="en-US" smtClean="0"/>
              <a:t>3/17/20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C1599-062E-4A32-8C1D-C4D1766097A7}" type="slidenum">
              <a:rPr lang="en-US" smtClean="0"/>
              <a:t>‹#›</a:t>
            </a:fld>
            <a:endParaRPr lang="en-US" dirty="0"/>
          </a:p>
        </p:txBody>
      </p:sp>
    </p:spTree>
    <p:extLst>
      <p:ext uri="{BB962C8B-B14F-4D97-AF65-F5344CB8AC3E}">
        <p14:creationId xmlns:p14="http://schemas.microsoft.com/office/powerpoint/2010/main" val="19062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Comprehensive</a:t>
            </a:r>
            <a:r>
              <a:rPr lang="en-US" baseline="0" dirty="0">
                <a:latin typeface="Arial" pitchFamily="34" charset="0"/>
              </a:rPr>
              <a:t> medication management – Use of a consistent and systematic patient care process will guide you</a:t>
            </a:r>
            <a:endParaRPr lang="en-US" dirty="0">
              <a:latin typeface="Arial" pitchFamily="34" charset="0"/>
            </a:endParaRPr>
          </a:p>
        </p:txBody>
      </p:sp>
      <p:sp>
        <p:nvSpPr>
          <p:cNvPr id="1024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194" eaLnBrk="0" hangingPunct="0">
              <a:defRPr sz="2400">
                <a:solidFill>
                  <a:schemeClr val="tx1"/>
                </a:solidFill>
                <a:latin typeface="Arial" pitchFamily="34" charset="0"/>
              </a:defRPr>
            </a:lvl1pPr>
            <a:lvl2pPr marL="742833" indent="-285705" defTabSz="922194" eaLnBrk="0" hangingPunct="0">
              <a:defRPr sz="2400">
                <a:solidFill>
                  <a:schemeClr val="tx1"/>
                </a:solidFill>
                <a:latin typeface="Arial" pitchFamily="34" charset="0"/>
              </a:defRPr>
            </a:lvl2pPr>
            <a:lvl3pPr marL="1142821" indent="-228564" defTabSz="922194" eaLnBrk="0" hangingPunct="0">
              <a:defRPr sz="2400">
                <a:solidFill>
                  <a:schemeClr val="tx1"/>
                </a:solidFill>
                <a:latin typeface="Arial" pitchFamily="34" charset="0"/>
              </a:defRPr>
            </a:lvl3pPr>
            <a:lvl4pPr marL="1599949" indent="-228564" defTabSz="922194" eaLnBrk="0" hangingPunct="0">
              <a:defRPr sz="2400">
                <a:solidFill>
                  <a:schemeClr val="tx1"/>
                </a:solidFill>
                <a:latin typeface="Arial" pitchFamily="34" charset="0"/>
              </a:defRPr>
            </a:lvl4pPr>
            <a:lvl5pPr marL="2057078" indent="-228564" defTabSz="922194" eaLnBrk="0" hangingPunct="0">
              <a:defRPr sz="2400">
                <a:solidFill>
                  <a:schemeClr val="tx1"/>
                </a:solidFill>
                <a:latin typeface="Arial" pitchFamily="34" charset="0"/>
              </a:defRPr>
            </a:lvl5pPr>
            <a:lvl6pPr marL="2514206" indent="-228564" defTabSz="922194" eaLnBrk="0" fontAlgn="base" hangingPunct="0">
              <a:spcBef>
                <a:spcPct val="0"/>
              </a:spcBef>
              <a:spcAft>
                <a:spcPct val="0"/>
              </a:spcAft>
              <a:defRPr sz="2400">
                <a:solidFill>
                  <a:schemeClr val="tx1"/>
                </a:solidFill>
                <a:latin typeface="Arial" pitchFamily="34" charset="0"/>
              </a:defRPr>
            </a:lvl6pPr>
            <a:lvl7pPr marL="2971335" indent="-228564" defTabSz="922194" eaLnBrk="0" fontAlgn="base" hangingPunct="0">
              <a:spcBef>
                <a:spcPct val="0"/>
              </a:spcBef>
              <a:spcAft>
                <a:spcPct val="0"/>
              </a:spcAft>
              <a:defRPr sz="2400">
                <a:solidFill>
                  <a:schemeClr val="tx1"/>
                </a:solidFill>
                <a:latin typeface="Arial" pitchFamily="34" charset="0"/>
              </a:defRPr>
            </a:lvl7pPr>
            <a:lvl8pPr marL="3428463" indent="-228564" defTabSz="922194" eaLnBrk="0" fontAlgn="base" hangingPunct="0">
              <a:spcBef>
                <a:spcPct val="0"/>
              </a:spcBef>
              <a:spcAft>
                <a:spcPct val="0"/>
              </a:spcAft>
              <a:defRPr sz="2400">
                <a:solidFill>
                  <a:schemeClr val="tx1"/>
                </a:solidFill>
                <a:latin typeface="Arial" pitchFamily="34" charset="0"/>
              </a:defRPr>
            </a:lvl8pPr>
            <a:lvl9pPr marL="3885591" indent="-228564" defTabSz="922194" eaLnBrk="0" fontAlgn="base" hangingPunct="0">
              <a:spcBef>
                <a:spcPct val="0"/>
              </a:spcBef>
              <a:spcAft>
                <a:spcPct val="0"/>
              </a:spcAft>
              <a:defRPr sz="2400">
                <a:solidFill>
                  <a:schemeClr val="tx1"/>
                </a:solidFill>
                <a:latin typeface="Arial" pitchFamily="34" charset="0"/>
              </a:defRPr>
            </a:lvl9pPr>
          </a:lstStyle>
          <a:p>
            <a:pPr marL="0" marR="0" lvl="0" indent="0" algn="r" defTabSz="922194" rtl="0" eaLnBrk="1" fontAlgn="auto" latinLnBrk="0" hangingPunct="1">
              <a:lnSpc>
                <a:spcPct val="100000"/>
              </a:lnSpc>
              <a:spcBef>
                <a:spcPts val="0"/>
              </a:spcBef>
              <a:spcAft>
                <a:spcPts val="0"/>
              </a:spcAft>
              <a:buClrTx/>
              <a:buSzTx/>
              <a:buFontTx/>
              <a:buNone/>
              <a:tabLst/>
              <a:defRPr/>
            </a:pPr>
            <a:fld id="{BC95B922-7DD6-40DC-BCB7-93955BC87D97}"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219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9982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99E9F-4A09-4EB0-8C5F-5B66CB46BF56}" type="slidenum">
              <a:rPr lang="en-US" altLang="en-US"/>
              <a:pPr/>
              <a:t>18</a:t>
            </a:fld>
            <a:endParaRPr lang="en-US" altLang="en-US" dirty="0"/>
          </a:p>
        </p:txBody>
      </p:sp>
      <p:sp>
        <p:nvSpPr>
          <p:cNvPr id="69634" name="Rectangle 2"/>
          <p:cNvSpPr>
            <a:spLocks noGrp="1" noRot="1" noChangeAspect="1" noChangeArrowheads="1" noTextEdit="1"/>
          </p:cNvSpPr>
          <p:nvPr>
            <p:ph type="sldImg"/>
          </p:nvPr>
        </p:nvSpPr>
        <p:spPr>
          <a:xfrm>
            <a:off x="406400" y="696913"/>
            <a:ext cx="6197600" cy="3486150"/>
          </a:xfrm>
          <a:ln/>
        </p:spPr>
      </p:sp>
      <p:sp>
        <p:nvSpPr>
          <p:cNvPr id="696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15716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empl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1201" cy="6858000"/>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360049-C6EA-DC45-B489-898686D15894}" type="datetimeFigureOut">
              <a:rPr lang="en-US" smtClean="0"/>
              <a:t>3/17/20</a:t>
            </a:fld>
            <a:endParaRPr lang="en-US" dirty="0"/>
          </a:p>
        </p:txBody>
      </p:sp>
      <p:sp>
        <p:nvSpPr>
          <p:cNvPr id="5" name="Footer Placeholder 4"/>
          <p:cNvSpPr>
            <a:spLocks noGrp="1"/>
          </p:cNvSpPr>
          <p:nvPr>
            <p:ph type="ftr" sz="quarter" idx="11"/>
          </p:nvPr>
        </p:nvSpPr>
        <p:spPr>
          <a:xfrm>
            <a:off x="4348933" y="5940803"/>
            <a:ext cx="4022567" cy="365125"/>
          </a:xfrm>
        </p:spPr>
        <p:txBody>
          <a:bodyPr/>
          <a:lstStyle/>
          <a:p>
            <a:endParaRPr lang="en-US" dirty="0"/>
          </a:p>
        </p:txBody>
      </p:sp>
      <p:sp>
        <p:nvSpPr>
          <p:cNvPr id="8" name="TextBox 7"/>
          <p:cNvSpPr txBox="1"/>
          <p:nvPr/>
        </p:nvSpPr>
        <p:spPr>
          <a:xfrm>
            <a:off x="10958024" y="5954883"/>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62466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360049-C6EA-DC45-B489-898686D15894}" type="datetimeFigureOut">
              <a:rPr lang="en-US" smtClean="0"/>
              <a:t>3/17/20</a:t>
            </a:fld>
            <a:endParaRPr lang="en-US" dirty="0"/>
          </a:p>
        </p:txBody>
      </p:sp>
      <p:sp>
        <p:nvSpPr>
          <p:cNvPr id="6" name="Footer Placeholder 5"/>
          <p:cNvSpPr>
            <a:spLocks noGrp="1"/>
          </p:cNvSpPr>
          <p:nvPr>
            <p:ph type="ftr" sz="quarter" idx="11"/>
          </p:nvPr>
        </p:nvSpPr>
        <p:spPr>
          <a:xfrm>
            <a:off x="4093334" y="6356351"/>
            <a:ext cx="4022567" cy="365125"/>
          </a:xfrm>
        </p:spPr>
        <p:txBody>
          <a:bodyPr/>
          <a:lstStyle/>
          <a:p>
            <a:endParaRPr lang="en-US" dirty="0"/>
          </a:p>
        </p:txBody>
      </p:sp>
      <p:sp>
        <p:nvSpPr>
          <p:cNvPr id="7" name="Slide Number Placeholder 6"/>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27677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360049-C6EA-DC45-B489-898686D15894}" type="datetimeFigureOut">
              <a:rPr lang="en-US" smtClean="0"/>
              <a:t>3/17/20</a:t>
            </a:fld>
            <a:endParaRPr lang="en-US" dirty="0"/>
          </a:p>
        </p:txBody>
      </p:sp>
      <p:sp>
        <p:nvSpPr>
          <p:cNvPr id="5" name="Footer Placeholder 4"/>
          <p:cNvSpPr>
            <a:spLocks noGrp="1"/>
          </p:cNvSpPr>
          <p:nvPr>
            <p:ph type="ftr" sz="quarter" idx="11"/>
          </p:nvPr>
        </p:nvSpPr>
        <p:spPr>
          <a:xfrm>
            <a:off x="4045414" y="6356351"/>
            <a:ext cx="4022567" cy="365125"/>
          </a:xfrm>
        </p:spPr>
        <p:txBody>
          <a:bodyPr/>
          <a:lstStyle/>
          <a:p>
            <a:endParaRPr lang="en-US" dirty="0"/>
          </a:p>
        </p:txBody>
      </p:sp>
      <p:sp>
        <p:nvSpPr>
          <p:cNvPr id="6" name="Slide Number Placeholder 5"/>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35137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360049-C6EA-DC45-B489-898686D15894}" type="datetimeFigureOut">
              <a:rPr lang="en-US" smtClean="0"/>
              <a:t>3/17/20</a:t>
            </a:fld>
            <a:endParaRPr lang="en-US" dirty="0"/>
          </a:p>
        </p:txBody>
      </p:sp>
      <p:sp>
        <p:nvSpPr>
          <p:cNvPr id="5" name="Footer Placeholder 4"/>
          <p:cNvSpPr>
            <a:spLocks noGrp="1"/>
          </p:cNvSpPr>
          <p:nvPr>
            <p:ph type="ftr" sz="quarter" idx="11"/>
          </p:nvPr>
        </p:nvSpPr>
        <p:spPr>
          <a:xfrm>
            <a:off x="4061387" y="6356351"/>
            <a:ext cx="4022567" cy="365125"/>
          </a:xfrm>
        </p:spPr>
        <p:txBody>
          <a:bodyPr/>
          <a:lstStyle/>
          <a:p>
            <a:endParaRPr lang="en-US" dirty="0"/>
          </a:p>
        </p:txBody>
      </p:sp>
      <p:sp>
        <p:nvSpPr>
          <p:cNvPr id="6" name="Slide Number Placeholder 5"/>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276129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18377F-815D-BB46-B1BA-1FC9DA16BA5B}" type="datetimeFigureOut">
              <a:rPr lang="en-US" smtClean="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265447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8377F-815D-BB46-B1BA-1FC9DA16BA5B}" type="datetimeFigureOut">
              <a:rPr lang="en-US" smtClean="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28647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8377F-815D-BB46-B1BA-1FC9DA16BA5B}" type="datetimeFigureOut">
              <a:rPr lang="en-US" smtClean="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2893355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8377F-815D-BB46-B1BA-1FC9DA16BA5B}" type="datetimeFigureOut">
              <a:rPr lang="en-US" smtClean="0"/>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121440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8377F-815D-BB46-B1BA-1FC9DA16BA5B}" type="datetimeFigureOut">
              <a:rPr lang="en-US" smtClean="0"/>
              <a:t>3/17/20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307644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8377F-815D-BB46-B1BA-1FC9DA16BA5B}" type="datetimeFigureOut">
              <a:rPr lang="en-US" smtClean="0"/>
              <a:t>3/17/20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2827958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8377F-815D-BB46-B1BA-1FC9DA16BA5B}" type="datetimeFigureOut">
              <a:rPr lang="en-US" smtClean="0"/>
              <a:t>3/17/20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235058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TemplatePlain_v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1201" cy="6858000"/>
          </a:xfrm>
          <a:prstGeom prst="rect">
            <a:avLst/>
          </a:prstGeom>
        </p:spPr>
      </p:pic>
      <p:pic>
        <p:nvPicPr>
          <p:cNvPr id="8" name="Picture 7" descr="CAPS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247" y="5423027"/>
            <a:ext cx="1828800" cy="129844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360049-C6EA-DC45-B489-898686D15894}" type="datetimeFigureOut">
              <a:rPr lang="en-US" smtClean="0"/>
              <a:t>3/17/20</a:t>
            </a:fld>
            <a:endParaRPr lang="en-US" dirty="0"/>
          </a:p>
        </p:txBody>
      </p:sp>
      <p:sp>
        <p:nvSpPr>
          <p:cNvPr id="5" name="Footer Placeholder 4"/>
          <p:cNvSpPr>
            <a:spLocks noGrp="1"/>
          </p:cNvSpPr>
          <p:nvPr>
            <p:ph type="ftr" sz="quarter" idx="11"/>
          </p:nvPr>
        </p:nvSpPr>
        <p:spPr>
          <a:xfrm>
            <a:off x="4109307" y="6356351"/>
            <a:ext cx="4022567" cy="365125"/>
          </a:xfrm>
        </p:spPr>
        <p:txBody>
          <a:bodyPr/>
          <a:lstStyle/>
          <a:p>
            <a:endParaRPr lang="en-US" dirty="0"/>
          </a:p>
        </p:txBody>
      </p:sp>
      <p:sp>
        <p:nvSpPr>
          <p:cNvPr id="6" name="Slide Number Placeholder 5"/>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1600991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8377F-815D-BB46-B1BA-1FC9DA16BA5B}" type="datetimeFigureOut">
              <a:rPr lang="en-US" smtClean="0"/>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771821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8377F-815D-BB46-B1BA-1FC9DA16BA5B}" type="datetimeFigureOut">
              <a:rPr lang="en-US" smtClean="0"/>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92881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8377F-815D-BB46-B1BA-1FC9DA16BA5B}" type="datetimeFigureOut">
              <a:rPr lang="en-US" smtClean="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3854079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8377F-815D-BB46-B1BA-1FC9DA16BA5B}" type="datetimeFigureOut">
              <a:rPr lang="en-US" smtClean="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3A81B-A181-2D4F-8A45-23D63EFD3791}" type="slidenum">
              <a:rPr lang="en-US" smtClean="0"/>
              <a:t>‹#›</a:t>
            </a:fld>
            <a:endParaRPr lang="en-US" dirty="0"/>
          </a:p>
        </p:txBody>
      </p:sp>
    </p:spTree>
    <p:extLst>
      <p:ext uri="{BB962C8B-B14F-4D97-AF65-F5344CB8AC3E}">
        <p14:creationId xmlns:p14="http://schemas.microsoft.com/office/powerpoint/2010/main" val="2541759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defTabSz="914400"/>
            <a:fld id="{6F8C24D4-1067-4CD8-9C36-5C289CB79CBE}" type="datetimeFigureOut">
              <a:rPr lang="en-US" smtClean="0">
                <a:solidFill>
                  <a:srgbClr val="04617B">
                    <a:shade val="90000"/>
                  </a:srgbClr>
                </a:solidFill>
              </a:rPr>
              <a:pPr defTabSz="914400"/>
              <a:t>3/17/20</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5CF1204-1963-4A43-831F-C5FBAA6398B3}" type="slidenum">
              <a:rPr lang="en-US" smtClean="0">
                <a:solidFill>
                  <a:srgbClr val="04617B">
                    <a:shade val="90000"/>
                  </a:srgbClr>
                </a:solidFill>
              </a:rPr>
              <a:pPr defTabSz="914400"/>
              <a:t>‹#›</a:t>
            </a:fld>
            <a:endParaRPr lang="en-US" dirty="0">
              <a:solidFill>
                <a:srgbClr val="04617B">
                  <a:shade val="90000"/>
                </a:srgbClr>
              </a:solidFill>
            </a:endParaRPr>
          </a:p>
        </p:txBody>
      </p:sp>
    </p:spTree>
    <p:extLst>
      <p:ext uri="{BB962C8B-B14F-4D97-AF65-F5344CB8AC3E}">
        <p14:creationId xmlns:p14="http://schemas.microsoft.com/office/powerpoint/2010/main" val="1806562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defTabSz="914400"/>
            <a:fld id="{6F8C24D4-1067-4CD8-9C36-5C289CB79CBE}" type="datetimeFigureOut">
              <a:rPr lang="en-US" smtClean="0">
                <a:solidFill>
                  <a:srgbClr val="04617B">
                    <a:shade val="90000"/>
                  </a:srgbClr>
                </a:solidFill>
              </a:rPr>
              <a:pPr defTabSz="914400"/>
              <a:t>3/17/20</a:t>
            </a:fld>
            <a:endParaRPr lang="en-US" dirty="0">
              <a:solidFill>
                <a:srgbClr val="04617B">
                  <a:shade val="90000"/>
                </a:srgbClr>
              </a:solidFill>
            </a:endParaRPr>
          </a:p>
        </p:txBody>
      </p:sp>
      <p:sp>
        <p:nvSpPr>
          <p:cNvPr id="19" name="Footer Placeholder 18"/>
          <p:cNvSpPr>
            <a:spLocks noGrp="1"/>
          </p:cNvSpPr>
          <p:nvPr>
            <p:ph type="ftr" sz="quarter" idx="11"/>
          </p:nvPr>
        </p:nvSpPr>
        <p:spPr/>
        <p:txBody>
          <a:bodyPr/>
          <a:lstStyle/>
          <a:p>
            <a:pPr defTabSz="914400"/>
            <a:endParaRPr lang="en-US" dirty="0">
              <a:solidFill>
                <a:srgbClr val="04617B">
                  <a:shade val="90000"/>
                </a:srgbClr>
              </a:solidFill>
            </a:endParaRPr>
          </a:p>
        </p:txBody>
      </p:sp>
      <p:sp>
        <p:nvSpPr>
          <p:cNvPr id="27" name="Slide Number Placeholder 26"/>
          <p:cNvSpPr>
            <a:spLocks noGrp="1"/>
          </p:cNvSpPr>
          <p:nvPr>
            <p:ph type="sldNum" sz="quarter" idx="12"/>
          </p:nvPr>
        </p:nvSpPr>
        <p:spPr/>
        <p:txBody>
          <a:bodyPr/>
          <a:lstStyle/>
          <a:p>
            <a:pPr defTabSz="914400"/>
            <a:fld id="{F5CF1204-1963-4A43-831F-C5FBAA6398B3}" type="slidenum">
              <a:rPr lang="en-US" smtClean="0">
                <a:solidFill>
                  <a:srgbClr val="04617B">
                    <a:shade val="90000"/>
                  </a:srgbClr>
                </a:solidFill>
              </a:rPr>
              <a:pPr defTabSz="914400"/>
              <a:t>‹#›</a:t>
            </a:fld>
            <a:endParaRPr lang="en-US" dirty="0">
              <a:solidFill>
                <a:srgbClr val="04617B">
                  <a:shade val="90000"/>
                </a:srgbClr>
              </a:solidFill>
            </a:endParaRPr>
          </a:p>
        </p:txBody>
      </p:sp>
    </p:spTree>
    <p:extLst>
      <p:ext uri="{BB962C8B-B14F-4D97-AF65-F5344CB8AC3E}">
        <p14:creationId xmlns:p14="http://schemas.microsoft.com/office/powerpoint/2010/main" val="2856804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400"/>
            <a:fld id="{0BDA7432-2A40-4815-86A5-8239A9CF3DEA}" type="datetimeFigureOut">
              <a:rPr lang="en-US" smtClean="0">
                <a:solidFill>
                  <a:prstClr val="black">
                    <a:tint val="75000"/>
                  </a:prstClr>
                </a:solidFill>
              </a:rPr>
              <a:pPr defTabSz="914400"/>
              <a:t>3/17/20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ACCBCD4B-4D34-4655-95B5-00E1AA946CCA}"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81212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360049-C6EA-DC45-B489-898686D15894}" type="datetimeFigureOut">
              <a:rPr lang="en-US" smtClean="0"/>
              <a:t>3/17/20</a:t>
            </a:fld>
            <a:endParaRPr lang="en-US" dirty="0"/>
          </a:p>
        </p:txBody>
      </p:sp>
      <p:sp>
        <p:nvSpPr>
          <p:cNvPr id="5" name="Footer Placeholder 4"/>
          <p:cNvSpPr>
            <a:spLocks noGrp="1"/>
          </p:cNvSpPr>
          <p:nvPr>
            <p:ph type="ftr" sz="quarter" idx="11"/>
          </p:nvPr>
        </p:nvSpPr>
        <p:spPr>
          <a:xfrm>
            <a:off x="4061387" y="6356351"/>
            <a:ext cx="4022567" cy="365125"/>
          </a:xfrm>
        </p:spPr>
        <p:txBody>
          <a:bodyPr/>
          <a:lstStyle/>
          <a:p>
            <a:endParaRPr lang="en-US" dirty="0"/>
          </a:p>
        </p:txBody>
      </p:sp>
      <p:sp>
        <p:nvSpPr>
          <p:cNvPr id="6" name="Slide Number Placeholder 5"/>
          <p:cNvSpPr>
            <a:spLocks noGrp="1"/>
          </p:cNvSpPr>
          <p:nvPr>
            <p:ph type="sldNum" sz="quarter" idx="12"/>
          </p:nvPr>
        </p:nvSpPr>
        <p:spPr/>
        <p:txBody>
          <a:bodyPr/>
          <a:lstStyle/>
          <a:p>
            <a:fld id="{D9F5FEFF-D928-C448-AD45-40F8C9F44A68}" type="slidenum">
              <a:rPr lang="en-US" smtClean="0"/>
              <a:t>‹#›</a:t>
            </a:fld>
            <a:endParaRPr lang="en-US" dirty="0"/>
          </a:p>
        </p:txBody>
      </p:sp>
      <p:pic>
        <p:nvPicPr>
          <p:cNvPr id="7" name="Picture 6" descr="CAPS 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1199093"/>
          </a:xfrm>
          <a:prstGeom prst="rect">
            <a:avLst/>
          </a:prstGeom>
        </p:spPr>
      </p:pic>
    </p:spTree>
    <p:extLst>
      <p:ext uri="{BB962C8B-B14F-4D97-AF65-F5344CB8AC3E}">
        <p14:creationId xmlns:p14="http://schemas.microsoft.com/office/powerpoint/2010/main" val="76130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PPTemplatePlain_v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1201"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360049-C6EA-DC45-B489-898686D15894}" type="datetimeFigureOut">
              <a:rPr lang="en-US" smtClean="0"/>
              <a:t>3/17/20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339186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360049-C6EA-DC45-B489-898686D15894}" type="datetimeFigureOut">
              <a:rPr lang="en-US" smtClean="0"/>
              <a:t>3/17/20</a:t>
            </a:fld>
            <a:endParaRPr lang="en-US" dirty="0"/>
          </a:p>
        </p:txBody>
      </p:sp>
      <p:sp>
        <p:nvSpPr>
          <p:cNvPr id="6" name="Footer Placeholder 5"/>
          <p:cNvSpPr>
            <a:spLocks noGrp="1"/>
          </p:cNvSpPr>
          <p:nvPr>
            <p:ph type="ftr" sz="quarter" idx="11"/>
          </p:nvPr>
        </p:nvSpPr>
        <p:spPr>
          <a:xfrm>
            <a:off x="4077361" y="6356351"/>
            <a:ext cx="4022567" cy="365125"/>
          </a:xfrm>
        </p:spPr>
        <p:txBody>
          <a:bodyPr/>
          <a:lstStyle/>
          <a:p>
            <a:endParaRPr lang="en-US" dirty="0"/>
          </a:p>
        </p:txBody>
      </p:sp>
      <p:sp>
        <p:nvSpPr>
          <p:cNvPr id="7" name="Slide Number Placeholder 6"/>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120718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360049-C6EA-DC45-B489-898686D15894}" type="datetimeFigureOut">
              <a:rPr lang="en-US" smtClean="0"/>
              <a:t>3/17/20</a:t>
            </a:fld>
            <a:endParaRPr lang="en-US" dirty="0"/>
          </a:p>
        </p:txBody>
      </p:sp>
      <p:sp>
        <p:nvSpPr>
          <p:cNvPr id="8" name="Footer Placeholder 7"/>
          <p:cNvSpPr>
            <a:spLocks noGrp="1"/>
          </p:cNvSpPr>
          <p:nvPr>
            <p:ph type="ftr" sz="quarter" idx="11"/>
          </p:nvPr>
        </p:nvSpPr>
        <p:spPr>
          <a:xfrm>
            <a:off x="4173201" y="6356351"/>
            <a:ext cx="4022567" cy="365125"/>
          </a:xfrm>
        </p:spPr>
        <p:txBody>
          <a:bodyPr/>
          <a:lstStyle/>
          <a:p>
            <a:endParaRPr lang="en-US" dirty="0"/>
          </a:p>
        </p:txBody>
      </p:sp>
      <p:sp>
        <p:nvSpPr>
          <p:cNvPr id="9" name="Slide Number Placeholder 8"/>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415224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62147"/>
            <a:ext cx="109728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8360049-C6EA-DC45-B489-898686D15894}" type="datetimeFigureOut">
              <a:rPr lang="en-US" smtClean="0"/>
              <a:t>3/17/20</a:t>
            </a:fld>
            <a:endParaRPr lang="en-US" dirty="0"/>
          </a:p>
        </p:txBody>
      </p:sp>
      <p:sp>
        <p:nvSpPr>
          <p:cNvPr id="4" name="Footer Placeholder 3"/>
          <p:cNvSpPr>
            <a:spLocks noGrp="1"/>
          </p:cNvSpPr>
          <p:nvPr>
            <p:ph type="ftr" sz="quarter" idx="11"/>
          </p:nvPr>
        </p:nvSpPr>
        <p:spPr>
          <a:xfrm>
            <a:off x="4093334" y="6356351"/>
            <a:ext cx="4022567" cy="365125"/>
          </a:xfrm>
        </p:spPr>
        <p:txBody>
          <a:bodyPr/>
          <a:lstStyle/>
          <a:p>
            <a:endParaRPr lang="en-US" dirty="0"/>
          </a:p>
        </p:txBody>
      </p:sp>
      <p:sp>
        <p:nvSpPr>
          <p:cNvPr id="5" name="Slide Number Placeholder 4"/>
          <p:cNvSpPr>
            <a:spLocks noGrp="1"/>
          </p:cNvSpPr>
          <p:nvPr>
            <p:ph type="sldNum" sz="quarter" idx="12"/>
          </p:nvPr>
        </p:nvSpPr>
        <p:spPr/>
        <p:txBody>
          <a:bodyPr/>
          <a:lstStyle/>
          <a:p>
            <a:fld id="{D9F5FEFF-D928-C448-AD45-40F8C9F44A68}" type="slidenum">
              <a:rPr lang="en-US" smtClean="0"/>
              <a:t>‹#›</a:t>
            </a:fld>
            <a:endParaRPr lang="en-US" dirty="0"/>
          </a:p>
        </p:txBody>
      </p:sp>
      <p:pic>
        <p:nvPicPr>
          <p:cNvPr id="6" name="Picture 5" descr="CAPS 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
            <a:ext cx="12192000" cy="1199093"/>
          </a:xfrm>
          <a:prstGeom prst="rect">
            <a:avLst/>
          </a:prstGeom>
        </p:spPr>
      </p:pic>
    </p:spTree>
    <p:extLst>
      <p:ext uri="{BB962C8B-B14F-4D97-AF65-F5344CB8AC3E}">
        <p14:creationId xmlns:p14="http://schemas.microsoft.com/office/powerpoint/2010/main" val="222365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60049-C6EA-DC45-B489-898686D15894}" type="datetimeFigureOut">
              <a:rPr lang="en-US" smtClean="0"/>
              <a:t>3/17/20</a:t>
            </a:fld>
            <a:endParaRPr lang="en-US" dirty="0"/>
          </a:p>
        </p:txBody>
      </p:sp>
      <p:sp>
        <p:nvSpPr>
          <p:cNvPr id="3" name="Footer Placeholder 2"/>
          <p:cNvSpPr>
            <a:spLocks noGrp="1"/>
          </p:cNvSpPr>
          <p:nvPr>
            <p:ph type="ftr" sz="quarter" idx="11"/>
          </p:nvPr>
        </p:nvSpPr>
        <p:spPr>
          <a:xfrm>
            <a:off x="4109307" y="6356351"/>
            <a:ext cx="4022567" cy="365125"/>
          </a:xfrm>
        </p:spPr>
        <p:txBody>
          <a:bodyPr/>
          <a:lstStyle/>
          <a:p>
            <a:endParaRPr lang="en-US" dirty="0"/>
          </a:p>
        </p:txBody>
      </p:sp>
      <p:sp>
        <p:nvSpPr>
          <p:cNvPr id="4" name="Slide Number Placeholder 3"/>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300155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360049-C6EA-DC45-B489-898686D15894}" type="datetimeFigureOut">
              <a:rPr lang="en-US" smtClean="0"/>
              <a:t>3/17/20</a:t>
            </a:fld>
            <a:endParaRPr lang="en-US" dirty="0"/>
          </a:p>
        </p:txBody>
      </p:sp>
      <p:sp>
        <p:nvSpPr>
          <p:cNvPr id="6" name="Footer Placeholder 5"/>
          <p:cNvSpPr>
            <a:spLocks noGrp="1"/>
          </p:cNvSpPr>
          <p:nvPr>
            <p:ph type="ftr" sz="quarter" idx="11"/>
          </p:nvPr>
        </p:nvSpPr>
        <p:spPr>
          <a:xfrm>
            <a:off x="4077361" y="6356351"/>
            <a:ext cx="4022567" cy="365125"/>
          </a:xfrm>
        </p:spPr>
        <p:txBody>
          <a:bodyPr/>
          <a:lstStyle/>
          <a:p>
            <a:endParaRPr lang="en-US" dirty="0"/>
          </a:p>
        </p:txBody>
      </p:sp>
      <p:sp>
        <p:nvSpPr>
          <p:cNvPr id="7" name="Slide Number Placeholder 6"/>
          <p:cNvSpPr>
            <a:spLocks noGrp="1"/>
          </p:cNvSpPr>
          <p:nvPr>
            <p:ph type="sldNum" sz="quarter" idx="12"/>
          </p:nvPr>
        </p:nvSpPr>
        <p:spPr/>
        <p:txBody>
          <a:bodyPr/>
          <a:lstStyle/>
          <a:p>
            <a:fld id="{D9F5FEFF-D928-C448-AD45-40F8C9F44A68}" type="slidenum">
              <a:rPr lang="en-US" smtClean="0"/>
              <a:t>‹#›</a:t>
            </a:fld>
            <a:endParaRPr lang="en-US" dirty="0"/>
          </a:p>
        </p:txBody>
      </p:sp>
    </p:spTree>
    <p:extLst>
      <p:ext uri="{BB962C8B-B14F-4D97-AF65-F5344CB8AC3E}">
        <p14:creationId xmlns:p14="http://schemas.microsoft.com/office/powerpoint/2010/main" val="127402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60049-C6EA-DC45-B489-898686D15894}" type="datetimeFigureOut">
              <a:rPr lang="en-US" smtClean="0"/>
              <a:t>3/17/20</a:t>
            </a:fld>
            <a:endParaRPr lang="en-US" dirty="0"/>
          </a:p>
        </p:txBody>
      </p:sp>
      <p:sp>
        <p:nvSpPr>
          <p:cNvPr id="5" name="Footer Placeholder 4"/>
          <p:cNvSpPr>
            <a:spLocks noGrp="1"/>
          </p:cNvSpPr>
          <p:nvPr>
            <p:ph type="ftr" sz="quarter" idx="3"/>
          </p:nvPr>
        </p:nvSpPr>
        <p:spPr>
          <a:xfrm>
            <a:off x="4109307" y="6356351"/>
            <a:ext cx="402256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5FEFF-D928-C448-AD45-40F8C9F44A68}" type="slidenum">
              <a:rPr lang="en-US" smtClean="0"/>
              <a:t>‹#›</a:t>
            </a:fld>
            <a:endParaRPr lang="en-US" dirty="0"/>
          </a:p>
        </p:txBody>
      </p:sp>
      <p:pic>
        <p:nvPicPr>
          <p:cNvPr id="7" name="Picture 6" descr="10458009_514723495327262_4948026083733143646_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23509" y="5624943"/>
            <a:ext cx="1544411" cy="1096532"/>
          </a:xfrm>
          <a:prstGeom prst="rect">
            <a:avLst/>
          </a:prstGeom>
        </p:spPr>
      </p:pic>
    </p:spTree>
    <p:extLst>
      <p:ext uri="{BB962C8B-B14F-4D97-AF65-F5344CB8AC3E}">
        <p14:creationId xmlns:p14="http://schemas.microsoft.com/office/powerpoint/2010/main" val="2526309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emplatePlain_v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1201"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8377F-815D-BB46-B1BA-1FC9DA16BA5B}" type="datetimeFigureOut">
              <a:rPr lang="en-US" smtClean="0"/>
              <a:t>3/17/20</a:t>
            </a:fld>
            <a:endParaRPr lang="en-US" dirty="0"/>
          </a:p>
        </p:txBody>
      </p:sp>
      <p:pic>
        <p:nvPicPr>
          <p:cNvPr id="8" name="Picture 7" descr="CAPS 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56089" y="5476939"/>
            <a:ext cx="1828800" cy="1298448"/>
          </a:xfrm>
          <a:prstGeom prst="rect">
            <a:avLst/>
          </a:prstGeom>
        </p:spPr>
      </p:pic>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3A81B-A181-2D4F-8A45-23D63EFD3791}" type="slidenum">
              <a:rPr lang="en-US" smtClean="0"/>
              <a:t>‹#›</a:t>
            </a:fld>
            <a:endParaRPr lang="en-US" dirty="0"/>
          </a:p>
        </p:txBody>
      </p:sp>
    </p:spTree>
    <p:extLst>
      <p:ext uri="{BB962C8B-B14F-4D97-AF65-F5344CB8AC3E}">
        <p14:creationId xmlns:p14="http://schemas.microsoft.com/office/powerpoint/2010/main" val="23987878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8C24D4-1067-4CD8-9C36-5C289CB79CBE}" type="datetimeFigureOut">
              <a:rPr lang="en-US" smtClean="0"/>
              <a:pPr/>
              <a:t>3/17/20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CF1204-1963-4A43-831F-C5FBAA6398B3}"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732124978"/>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A7432-2A40-4815-86A5-8239A9CF3DEA}" type="datetimeFigureOut">
              <a:rPr lang="en-US" smtClean="0">
                <a:solidFill>
                  <a:prstClr val="black">
                    <a:tint val="75000"/>
                  </a:prstClr>
                </a:solidFill>
              </a:rPr>
              <a:pPr/>
              <a:t>3/17/20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BCD4B-4D34-4655-95B5-00E1AA946C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26625"/>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heconversation.com/cancer-prevention-drugs-wont-reach-potential-until-we-fix-licensing-15528" TargetMode="External"/><Relationship Id="rId2" Type="http://schemas.openxmlformats.org/officeDocument/2006/relationships/image" Target="../media/image7.jpg"/><Relationship Id="rId1" Type="http://schemas.openxmlformats.org/officeDocument/2006/relationships/slideLayout" Target="../slideLayouts/slideLayout9.xml"/><Relationship Id="rId6" Type="http://schemas.openxmlformats.org/officeDocument/2006/relationships/hyperlink" Target="tel:+18722403311,,300664373%23" TargetMode="External"/><Relationship Id="rId5" Type="http://schemas.openxmlformats.org/officeDocument/2006/relationships/hyperlink" Target="https://global.gotomeeting.com/join/300664373" TargetMode="External"/><Relationship Id="rId4" Type="http://schemas.openxmlformats.org/officeDocument/2006/relationships/hyperlink" Target="https://creativecommons.org/licenses/by-nd/3.0/"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patientsafet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2F32-BE6F-6549-B7CB-FB0608237AFE}"/>
              </a:ext>
            </a:extLst>
          </p:cNvPr>
          <p:cNvSpPr>
            <a:spLocks noGrp="1"/>
          </p:cNvSpPr>
          <p:nvPr>
            <p:ph type="ctrTitle"/>
          </p:nvPr>
        </p:nvSpPr>
        <p:spPr/>
        <p:txBody>
          <a:bodyPr/>
          <a:lstStyle/>
          <a:p>
            <a:r>
              <a:rPr lang="en-US" dirty="0"/>
              <a:t>How to Manage Your Medicines</a:t>
            </a:r>
          </a:p>
        </p:txBody>
      </p:sp>
      <p:sp>
        <p:nvSpPr>
          <p:cNvPr id="3" name="Subtitle 2">
            <a:extLst>
              <a:ext uri="{FF2B5EF4-FFF2-40B4-BE49-F238E27FC236}">
                <a16:creationId xmlns:a16="http://schemas.microsoft.com/office/drawing/2014/main" id="{F2CEB931-BF9D-344E-B15A-0D4CB72F6968}"/>
              </a:ext>
            </a:extLst>
          </p:cNvPr>
          <p:cNvSpPr>
            <a:spLocks noGrp="1"/>
          </p:cNvSpPr>
          <p:nvPr>
            <p:ph type="subTitle" idx="1"/>
          </p:nvPr>
        </p:nvSpPr>
        <p:spPr/>
        <p:txBody>
          <a:bodyPr/>
          <a:lstStyle/>
          <a:p>
            <a:r>
              <a:rPr lang="en-US" dirty="0"/>
              <a:t>A Fireside Chat With </a:t>
            </a:r>
            <a:r>
              <a:rPr lang="en-US" b="1" dirty="0"/>
              <a:t>Brian Isetts, PhD, BCPS, FAPhA</a:t>
            </a:r>
            <a:endParaRPr lang="en-US" dirty="0"/>
          </a:p>
        </p:txBody>
      </p:sp>
    </p:spTree>
    <p:extLst>
      <p:ext uri="{BB962C8B-B14F-4D97-AF65-F5344CB8AC3E}">
        <p14:creationId xmlns:p14="http://schemas.microsoft.com/office/powerpoint/2010/main" val="89829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522" y="498764"/>
            <a:ext cx="11384478" cy="1033153"/>
          </a:xfrm>
        </p:spPr>
        <p:txBody>
          <a:bodyPr>
            <a:normAutofit fontScale="90000"/>
          </a:bodyPr>
          <a:lstStyle/>
          <a:p>
            <a:r>
              <a:rPr lang="en-US" b="1" dirty="0">
                <a:effectLst>
                  <a:outerShdw blurRad="38100" dist="38100" dir="2700000" algn="tl">
                    <a:srgbClr val="000000">
                      <a:alpha val="43137"/>
                    </a:srgbClr>
                  </a:outerShdw>
                </a:effectLst>
                <a:latin typeface="Myriad Pro"/>
              </a:rPr>
              <a:t>Themes for successfully managing medicines</a:t>
            </a:r>
          </a:p>
        </p:txBody>
      </p:sp>
      <p:sp>
        <p:nvSpPr>
          <p:cNvPr id="3" name="Content Placeholder 2"/>
          <p:cNvSpPr>
            <a:spLocks noGrp="1"/>
          </p:cNvSpPr>
          <p:nvPr>
            <p:ph idx="1"/>
          </p:nvPr>
        </p:nvSpPr>
        <p:spPr>
          <a:xfrm>
            <a:off x="609600" y="1531918"/>
            <a:ext cx="10972800" cy="4868882"/>
          </a:xfrm>
        </p:spPr>
        <p:txBody>
          <a:bodyPr>
            <a:normAutofit/>
          </a:bodyPr>
          <a:lstStyle/>
          <a:p>
            <a:pPr marL="0" indent="0">
              <a:buNone/>
            </a:pPr>
            <a:r>
              <a:rPr lang="en-US" u="sng" dirty="0">
                <a:latin typeface="Myriad Pro"/>
              </a:rPr>
              <a:t>Components/habits </a:t>
            </a:r>
            <a:r>
              <a:rPr lang="en-US" dirty="0">
                <a:latin typeface="Myriad Pro"/>
              </a:rPr>
              <a:t>+ </a:t>
            </a:r>
            <a:r>
              <a:rPr lang="en-US" u="sng" dirty="0">
                <a:latin typeface="Myriad Pro"/>
              </a:rPr>
              <a:t>living orderly</a:t>
            </a:r>
            <a:r>
              <a:rPr lang="en-US" dirty="0">
                <a:latin typeface="Myriad Pro"/>
              </a:rPr>
              <a:t> + </a:t>
            </a:r>
            <a:r>
              <a:rPr lang="en-US" u="sng" dirty="0">
                <a:latin typeface="Myriad Pro"/>
              </a:rPr>
              <a:t>aging well</a:t>
            </a:r>
          </a:p>
          <a:p>
            <a:r>
              <a:rPr lang="en-US" dirty="0">
                <a:latin typeface="Myriad Pro"/>
              </a:rPr>
              <a:t>Establishing Habits–“it’s routine I do it automatically”</a:t>
            </a:r>
          </a:p>
          <a:p>
            <a:r>
              <a:rPr lang="en-US" dirty="0">
                <a:latin typeface="Myriad Pro"/>
              </a:rPr>
              <a:t>Adjusting Routines–“when going out I take my pills early”</a:t>
            </a:r>
          </a:p>
          <a:p>
            <a:r>
              <a:rPr lang="en-US" dirty="0">
                <a:latin typeface="Myriad Pro"/>
              </a:rPr>
              <a:t>Tracking–reminders/tricks to prevent “forgetfulness’</a:t>
            </a:r>
          </a:p>
          <a:p>
            <a:r>
              <a:rPr lang="en-US" dirty="0">
                <a:latin typeface="Myriad Pro"/>
              </a:rPr>
              <a:t>Simplifying–“clustering” to reduce unneeded complexity  </a:t>
            </a:r>
          </a:p>
          <a:p>
            <a:r>
              <a:rPr lang="en-US" dirty="0">
                <a:latin typeface="Myriad Pro"/>
              </a:rPr>
              <a:t>Valuing Medications–viewing medicines as “essential”</a:t>
            </a:r>
          </a:p>
          <a:p>
            <a:r>
              <a:rPr lang="en-US" dirty="0">
                <a:latin typeface="Myriad Pro"/>
              </a:rPr>
              <a:t>Collaborating–know the why and how of each medicine  </a:t>
            </a:r>
          </a:p>
          <a:p>
            <a:r>
              <a:rPr lang="en-US" dirty="0">
                <a:latin typeface="Myriad Pro"/>
              </a:rPr>
              <a:t>Managing Costs–getting help for financial burdens </a:t>
            </a:r>
          </a:p>
        </p:txBody>
      </p:sp>
    </p:spTree>
    <p:extLst>
      <p:ext uri="{BB962C8B-B14F-4D97-AF65-F5344CB8AC3E}">
        <p14:creationId xmlns:p14="http://schemas.microsoft.com/office/powerpoint/2010/main" val="69435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1213" y="5909189"/>
            <a:ext cx="9833487" cy="384721"/>
          </a:xfrm>
        </p:spPr>
        <p:txBody>
          <a:bodyPr wrap="square">
            <a:spAutoFit/>
          </a:bodyPr>
          <a:lstStyle/>
          <a:p>
            <a:pPr algn="ctr">
              <a:spcBef>
                <a:spcPts val="0"/>
              </a:spcBef>
              <a:spcAft>
                <a:spcPts val="300"/>
              </a:spcAft>
              <a:buClr>
                <a:schemeClr val="tx2"/>
              </a:buClr>
            </a:pPr>
            <a:r>
              <a:rPr lang="en-US" sz="1800" dirty="0">
                <a:latin typeface="Myriad Pro"/>
              </a:rPr>
              <a:t>* </a:t>
            </a:r>
            <a:r>
              <a:rPr lang="en-US" sz="1900" i="1" dirty="0">
                <a:latin typeface="Myriad Pro"/>
              </a:rPr>
              <a:t>This is not an endorsement for any specific in-home medication dispensing system</a:t>
            </a:r>
            <a:r>
              <a:rPr lang="en-US" sz="1800" dirty="0">
                <a:latin typeface="Myriad Pro"/>
              </a:rPr>
              <a:t>. </a:t>
            </a:r>
          </a:p>
        </p:txBody>
      </p:sp>
      <p:sp>
        <p:nvSpPr>
          <p:cNvPr id="2" name="Title 1"/>
          <p:cNvSpPr>
            <a:spLocks noGrp="1"/>
          </p:cNvSpPr>
          <p:nvPr>
            <p:ph type="ctrTitle"/>
          </p:nvPr>
        </p:nvSpPr>
        <p:spPr>
          <a:xfrm>
            <a:off x="2034653" y="452283"/>
            <a:ext cx="9754223" cy="1022553"/>
          </a:xfrm>
        </p:spPr>
        <p:txBody>
          <a:bodyPr>
            <a:normAutofit fontScale="90000"/>
          </a:bodyPr>
          <a:lstStyle/>
          <a:p>
            <a:pPr algn="ctr"/>
            <a:r>
              <a:rPr lang="en-US" sz="3800" dirty="0">
                <a:solidFill>
                  <a:srgbClr val="06225C"/>
                </a:solidFill>
                <a:effectLst/>
                <a:latin typeface="Myriad Pro"/>
              </a:rPr>
              <a:t>One example of an in-home medication dispensing machine</a:t>
            </a:r>
            <a:r>
              <a:rPr lang="en-US" sz="3800" b="0" dirty="0">
                <a:solidFill>
                  <a:srgbClr val="06225C"/>
                </a:solidFill>
                <a:effectLst/>
                <a:latin typeface="Myriad Pro"/>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239" y="1592826"/>
            <a:ext cx="7305367" cy="4198374"/>
          </a:xfrm>
          <a:prstGeom prst="rect">
            <a:avLst/>
          </a:prstGeom>
          <a:ln>
            <a:noFill/>
          </a:ln>
          <a:effectLst>
            <a:softEdge rad="112500"/>
          </a:effectLst>
        </p:spPr>
      </p:pic>
    </p:spTree>
    <p:extLst>
      <p:ext uri="{BB962C8B-B14F-4D97-AF65-F5344CB8AC3E}">
        <p14:creationId xmlns:p14="http://schemas.microsoft.com/office/powerpoint/2010/main" val="280439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554" y="314632"/>
            <a:ext cx="9162515" cy="1133168"/>
          </a:xfrm>
        </p:spPr>
        <p:txBody>
          <a:bodyPr>
            <a:normAutofit fontScale="90000"/>
          </a:bodyPr>
          <a:lstStyle/>
          <a:p>
            <a:r>
              <a:rPr lang="en-US" sz="3800" b="1" dirty="0">
                <a:solidFill>
                  <a:srgbClr val="06225C"/>
                </a:solidFill>
                <a:effectLst>
                  <a:outerShdw blurRad="38100" dist="38100" dir="2700000" algn="tl">
                    <a:srgbClr val="000000">
                      <a:alpha val="43137"/>
                    </a:srgbClr>
                  </a:outerShdw>
                </a:effectLst>
                <a:latin typeface="Myriad Pro"/>
              </a:rPr>
              <a:t>Working Effectively with Providers and Insurance Companies </a:t>
            </a:r>
            <a:endParaRPr lang="en-US" sz="3800" b="1" dirty="0">
              <a:solidFill>
                <a:srgbClr val="06225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7527" y="1612491"/>
            <a:ext cx="10058400" cy="4483510"/>
          </a:xfrm>
        </p:spPr>
        <p:txBody>
          <a:bodyPr/>
          <a:lstStyle/>
          <a:p>
            <a:r>
              <a:rPr lang="en-US" dirty="0">
                <a:latin typeface="Myriad Pro"/>
              </a:rPr>
              <a:t>Synchronized refills – one monthly pharmacy trip</a:t>
            </a:r>
          </a:p>
          <a:p>
            <a:r>
              <a:rPr lang="en-US" dirty="0">
                <a:latin typeface="Myriad Pro"/>
              </a:rPr>
              <a:t>A 3-month supply of medicines for chronic conditions </a:t>
            </a:r>
          </a:p>
          <a:p>
            <a:r>
              <a:rPr lang="en-US" dirty="0">
                <a:latin typeface="Myriad Pro"/>
              </a:rPr>
              <a:t>Requesting a “vacation supply” of medications</a:t>
            </a:r>
          </a:p>
          <a:p>
            <a:r>
              <a:rPr lang="en-US" dirty="0">
                <a:latin typeface="Myriad Pro"/>
              </a:rPr>
              <a:t>Shared decision-making tips – start with the intended use for each medicine, how it is supposed to work for you, and what side effects to focus on</a:t>
            </a:r>
          </a:p>
          <a:p>
            <a:r>
              <a:rPr lang="en-US" dirty="0">
                <a:latin typeface="Myriad Pro"/>
              </a:rPr>
              <a:t>Preventing “surprise” medical bills </a:t>
            </a:r>
          </a:p>
          <a:p>
            <a:r>
              <a:rPr lang="en-US" dirty="0">
                <a:latin typeface="Myriad Pro"/>
              </a:rPr>
              <a:t>Insights from Consumers Advancing Patient Safety </a:t>
            </a:r>
          </a:p>
        </p:txBody>
      </p:sp>
    </p:spTree>
    <p:extLst>
      <p:ext uri="{BB962C8B-B14F-4D97-AF65-F5344CB8AC3E}">
        <p14:creationId xmlns:p14="http://schemas.microsoft.com/office/powerpoint/2010/main" val="333326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8" y="289560"/>
            <a:ext cx="10429702" cy="1554480"/>
          </a:xfrm>
        </p:spPr>
        <p:txBody>
          <a:bodyPr>
            <a:normAutofit/>
          </a:bodyPr>
          <a:lstStyle/>
          <a:p>
            <a:r>
              <a:rPr lang="en-US" sz="3600" b="1" dirty="0">
                <a:solidFill>
                  <a:srgbClr val="06225C"/>
                </a:solidFill>
                <a:effectLst>
                  <a:outerShdw blurRad="38100" dist="38100" dir="2700000" algn="tl">
                    <a:srgbClr val="000000">
                      <a:alpha val="43137"/>
                    </a:srgbClr>
                  </a:outerShdw>
                </a:effectLst>
                <a:latin typeface="Myriad Pro"/>
              </a:rPr>
              <a:t>Community Strategies in Functional Status Improvement </a:t>
            </a:r>
            <a:endParaRPr lang="en-US" sz="3600" b="1" dirty="0">
              <a:solidFill>
                <a:srgbClr val="06225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77240" y="1844040"/>
            <a:ext cx="10408920" cy="4251960"/>
          </a:xfrm>
        </p:spPr>
        <p:txBody>
          <a:bodyPr/>
          <a:lstStyle/>
          <a:p>
            <a:r>
              <a:rPr lang="en-US" dirty="0">
                <a:latin typeface="Myriad Pro"/>
              </a:rPr>
              <a:t>Upstream avoidance of opioid use</a:t>
            </a:r>
          </a:p>
          <a:p>
            <a:r>
              <a:rPr lang="en-US" dirty="0">
                <a:latin typeface="Myriad Pro"/>
              </a:rPr>
              <a:t>Treatment access (physical &amp; psycho-social support)</a:t>
            </a:r>
          </a:p>
          <a:p>
            <a:r>
              <a:rPr lang="en-US" dirty="0">
                <a:latin typeface="Myriad Pro"/>
              </a:rPr>
              <a:t>Drug disposal and diversion control</a:t>
            </a:r>
          </a:p>
          <a:p>
            <a:r>
              <a:rPr lang="en-US" dirty="0">
                <a:latin typeface="Myriad Pro"/>
              </a:rPr>
              <a:t>Recognizing (but not dwelling on) root causes contributing to the peak use of opioids</a:t>
            </a:r>
          </a:p>
          <a:p>
            <a:r>
              <a:rPr lang="en-US" dirty="0">
                <a:latin typeface="Myriad Pro"/>
              </a:rPr>
              <a:t>Promising community-wide approaches bringing us all to work together (the Iowa story)</a:t>
            </a:r>
          </a:p>
        </p:txBody>
      </p:sp>
    </p:spTree>
    <p:extLst>
      <p:ext uri="{BB962C8B-B14F-4D97-AF65-F5344CB8AC3E}">
        <p14:creationId xmlns:p14="http://schemas.microsoft.com/office/powerpoint/2010/main" val="303546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365760"/>
            <a:ext cx="10119360" cy="1310640"/>
          </a:xfrm>
        </p:spPr>
        <p:txBody>
          <a:bodyPr>
            <a:normAutofit/>
          </a:bodyPr>
          <a:lstStyle/>
          <a:p>
            <a:r>
              <a:rPr lang="en-US" sz="3400" b="1" dirty="0">
                <a:solidFill>
                  <a:srgbClr val="06225C"/>
                </a:solidFill>
                <a:effectLst>
                  <a:outerShdw blurRad="38100" dist="38100" dir="2700000" algn="tl">
                    <a:srgbClr val="000000">
                      <a:alpha val="43137"/>
                    </a:srgbClr>
                  </a:outerShdw>
                </a:effectLst>
                <a:latin typeface="Myriad Pro"/>
              </a:rPr>
              <a:t> Team-based Approaches to Functional Status Improvement </a:t>
            </a:r>
            <a:endParaRPr lang="en-US" sz="3400" b="1" dirty="0">
              <a:solidFill>
                <a:srgbClr val="06225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7527" y="1676401"/>
            <a:ext cx="10058400" cy="4419600"/>
          </a:xfrm>
        </p:spPr>
        <p:txBody>
          <a:bodyPr>
            <a:normAutofit/>
          </a:bodyPr>
          <a:lstStyle/>
          <a:p>
            <a:r>
              <a:rPr lang="en-US" dirty="0">
                <a:latin typeface="Myriad Pro"/>
              </a:rPr>
              <a:t>Upstream avoidance of opioids – a new reset point</a:t>
            </a:r>
          </a:p>
          <a:p>
            <a:r>
              <a:rPr lang="en-US" dirty="0">
                <a:latin typeface="Myriad Pro"/>
              </a:rPr>
              <a:t>Reframing our negative focus on pain, to a positive focus on increased comfort &amp; activities of daily life</a:t>
            </a:r>
          </a:p>
          <a:p>
            <a:r>
              <a:rPr lang="en-US" dirty="0">
                <a:latin typeface="Myriad Pro"/>
              </a:rPr>
              <a:t>Evidence-based post-surgical guidelines – multi-modal &amp; non-drug therapies first - with adjunctive opioids as a third or fourth level consideration </a:t>
            </a:r>
          </a:p>
          <a:p>
            <a:r>
              <a:rPr lang="en-US" dirty="0">
                <a:latin typeface="Myriad Pro"/>
              </a:rPr>
              <a:t>Document if a person is opioid naïve or tolerant</a:t>
            </a:r>
          </a:p>
          <a:p>
            <a:r>
              <a:rPr lang="en-US" dirty="0">
                <a:latin typeface="Myriad Pro"/>
              </a:rPr>
              <a:t>What is a “safe” level of opioid use, if you need them</a:t>
            </a:r>
          </a:p>
        </p:txBody>
      </p:sp>
    </p:spTree>
    <p:extLst>
      <p:ext uri="{BB962C8B-B14F-4D97-AF65-F5344CB8AC3E}">
        <p14:creationId xmlns:p14="http://schemas.microsoft.com/office/powerpoint/2010/main" val="314169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365760"/>
            <a:ext cx="10119360" cy="1112520"/>
          </a:xfrm>
        </p:spPr>
        <p:txBody>
          <a:bodyPr>
            <a:normAutofit/>
          </a:bodyPr>
          <a:lstStyle/>
          <a:p>
            <a:r>
              <a:rPr lang="en-US" sz="3400" b="1" dirty="0">
                <a:solidFill>
                  <a:srgbClr val="06225C"/>
                </a:solidFill>
                <a:effectLst>
                  <a:outerShdw blurRad="38100" dist="38100" dir="2700000" algn="tl">
                    <a:srgbClr val="000000">
                      <a:alpha val="43137"/>
                    </a:srgbClr>
                  </a:outerShdw>
                </a:effectLst>
                <a:latin typeface="Myriad Pro"/>
              </a:rPr>
              <a:t>Vigilance in times of public health crises</a:t>
            </a:r>
            <a:endParaRPr lang="en-US" sz="3400" b="1" dirty="0">
              <a:solidFill>
                <a:srgbClr val="06225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7527" y="1478280"/>
            <a:ext cx="10058400" cy="4617721"/>
          </a:xfrm>
        </p:spPr>
        <p:txBody>
          <a:bodyPr/>
          <a:lstStyle/>
          <a:p>
            <a:r>
              <a:rPr lang="en-US" dirty="0">
                <a:latin typeface="Myriad Pro"/>
              </a:rPr>
              <a:t>Hyper-sanitation and social distancing</a:t>
            </a:r>
          </a:p>
          <a:p>
            <a:r>
              <a:rPr lang="en-US" dirty="0">
                <a:latin typeface="Myriad Pro"/>
              </a:rPr>
              <a:t>Rational stocking of food and medical supplies</a:t>
            </a:r>
          </a:p>
          <a:p>
            <a:r>
              <a:rPr lang="en-US" dirty="0">
                <a:latin typeface="Myriad Pro"/>
              </a:rPr>
              <a:t>Obtaining (a little) extra supply of medicines (requesting a vacation supply)</a:t>
            </a:r>
          </a:p>
          <a:p>
            <a:r>
              <a:rPr lang="en-US" dirty="0">
                <a:latin typeface="Myriad Pro"/>
              </a:rPr>
              <a:t>Rethinking medication expiration dates</a:t>
            </a:r>
          </a:p>
          <a:p>
            <a:r>
              <a:rPr lang="en-US" dirty="0">
                <a:latin typeface="Myriad Pro"/>
              </a:rPr>
              <a:t>Medication repository initiatives</a:t>
            </a:r>
          </a:p>
          <a:p>
            <a:r>
              <a:rPr lang="en-US" dirty="0">
                <a:latin typeface="Myriad Pro"/>
              </a:rPr>
              <a:t>Anticipating drug shortages</a:t>
            </a:r>
          </a:p>
          <a:p>
            <a:r>
              <a:rPr lang="en-US" dirty="0">
                <a:latin typeface="Myriad Pro"/>
              </a:rPr>
              <a:t>Stay calm – take care of our mental well-being </a:t>
            </a:r>
          </a:p>
        </p:txBody>
      </p:sp>
    </p:spTree>
    <p:extLst>
      <p:ext uri="{BB962C8B-B14F-4D97-AF65-F5344CB8AC3E}">
        <p14:creationId xmlns:p14="http://schemas.microsoft.com/office/powerpoint/2010/main" val="361613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62146"/>
            <a:ext cx="10972800" cy="3012774"/>
          </a:xfrm>
        </p:spPr>
        <p:txBody>
          <a:bodyPr>
            <a:normAutofit fontScale="90000"/>
          </a:bodyPr>
          <a:lstStyle/>
          <a:p>
            <a:r>
              <a:rPr lang="en-US" dirty="0"/>
              <a:t>Thank you to each and every one of you for all that you are doing to improve our health care system.  When we work together, the answers are in the room.</a:t>
            </a:r>
            <a:br>
              <a:rPr lang="en-US" dirty="0"/>
            </a:br>
            <a:r>
              <a:rPr lang="en-US" dirty="0"/>
              <a:t>We’re all in this together.</a:t>
            </a:r>
          </a:p>
        </p:txBody>
      </p:sp>
    </p:spTree>
    <p:extLst>
      <p:ext uri="{BB962C8B-B14F-4D97-AF65-F5344CB8AC3E}">
        <p14:creationId xmlns:p14="http://schemas.microsoft.com/office/powerpoint/2010/main" val="306800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209801"/>
            <a:ext cx="6858000" cy="1470025"/>
          </a:xfrm>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Jungbauer Life Boat.JPG"/>
          <p:cNvPicPr>
            <a:picLocks noChangeAspect="1"/>
          </p:cNvPicPr>
          <p:nvPr/>
        </p:nvPicPr>
        <p:blipFill>
          <a:blip r:embed="rId2" cstate="print"/>
          <a:stretch>
            <a:fillRect/>
          </a:stretch>
        </p:blipFill>
        <p:spPr>
          <a:xfrm>
            <a:off x="1199535" y="-228600"/>
            <a:ext cx="9291484" cy="7315200"/>
          </a:xfrm>
          <a:prstGeom prst="rect">
            <a:avLst/>
          </a:prstGeom>
        </p:spPr>
      </p:pic>
    </p:spTree>
    <p:extLst>
      <p:ext uri="{BB962C8B-B14F-4D97-AF65-F5344CB8AC3E}">
        <p14:creationId xmlns:p14="http://schemas.microsoft.com/office/powerpoint/2010/main" val="80251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743202" y="533400"/>
            <a:ext cx="6829425" cy="1362860"/>
          </a:xfrm>
        </p:spPr>
        <p:txBody>
          <a:bodyPr>
            <a:normAutofit fontScale="90000"/>
          </a:bodyPr>
          <a:lstStyle/>
          <a:p>
            <a:pPr algn="ctr"/>
            <a:r>
              <a:rPr lang="en-US" altLang="en-US" b="1" dirty="0">
                <a:effectLst>
                  <a:outerShdw blurRad="38100" dist="38100" dir="2700000" algn="tl">
                    <a:srgbClr val="000000">
                      <a:alpha val="43137"/>
                    </a:srgbClr>
                  </a:outerShdw>
                </a:effectLst>
                <a:latin typeface="Myriad Pro"/>
              </a:rPr>
              <a:t>Discussion</a:t>
            </a:r>
            <a:br>
              <a:rPr lang="en-US" altLang="en-US" b="1" dirty="0">
                <a:effectLst>
                  <a:outerShdw blurRad="38100" dist="38100" dir="2700000" algn="tl">
                    <a:srgbClr val="000000">
                      <a:alpha val="43137"/>
                    </a:srgbClr>
                  </a:outerShdw>
                </a:effectLst>
                <a:latin typeface="Myriad Pro"/>
              </a:rPr>
            </a:br>
            <a:r>
              <a:rPr lang="en-US" altLang="en-US" b="1" dirty="0">
                <a:effectLst>
                  <a:outerShdw blurRad="38100" dist="38100" dir="2700000" algn="tl">
                    <a:srgbClr val="000000">
                      <a:alpha val="43137"/>
                    </a:srgbClr>
                  </a:outerShdw>
                </a:effectLst>
                <a:latin typeface="Myriad Pro"/>
              </a:rPr>
              <a:t>E-mail:  isetts@umn.edu</a:t>
            </a:r>
          </a:p>
        </p:txBody>
      </p:sp>
      <p:sp>
        <p:nvSpPr>
          <p:cNvPr id="68611" name="Rectangle 3"/>
          <p:cNvSpPr>
            <a:spLocks noGrp="1" noChangeArrowheads="1"/>
          </p:cNvSpPr>
          <p:nvPr>
            <p:ph type="body" idx="1"/>
          </p:nvPr>
        </p:nvSpPr>
        <p:spPr>
          <a:xfrm>
            <a:off x="1981200" y="1981201"/>
            <a:ext cx="8229600" cy="4460091"/>
          </a:xfrm>
        </p:spPr>
        <p:txBody>
          <a:bodyPr/>
          <a:lstStyle/>
          <a:p>
            <a:pPr marL="0" indent="0">
              <a:buNone/>
            </a:pPr>
            <a:endParaRPr lang="en-US" altLang="en-US" dirty="0">
              <a:latin typeface="Myriad Pro"/>
            </a:endParaRPr>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p:txBody>
      </p:sp>
      <p:pic>
        <p:nvPicPr>
          <p:cNvPr id="68612" name="Picture 4" descr="MCj028291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876" y="2487561"/>
            <a:ext cx="3608439" cy="38687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5CF1204-1963-4A43-831F-C5FBAA6398B3}" type="slidenum">
              <a:rPr lang="en-US" smtClean="0"/>
              <a:pPr/>
              <a:t>18</a:t>
            </a:fld>
            <a:endParaRPr lang="en-US" dirty="0"/>
          </a:p>
        </p:txBody>
      </p:sp>
    </p:spTree>
    <p:extLst>
      <p:ext uri="{BB962C8B-B14F-4D97-AF65-F5344CB8AC3E}">
        <p14:creationId xmlns:p14="http://schemas.microsoft.com/office/powerpoint/2010/main" val="151132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AD89-3DFD-3247-9861-004876E8B9AB}"/>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1C875922-24DF-EB4D-8B3C-E5BE3FAF80DF}"/>
              </a:ext>
            </a:extLst>
          </p:cNvPr>
          <p:cNvSpPr>
            <a:spLocks noGrp="1"/>
          </p:cNvSpPr>
          <p:nvPr>
            <p:ph idx="1"/>
          </p:nvPr>
        </p:nvSpPr>
        <p:spPr/>
        <p:txBody>
          <a:bodyPr>
            <a:normAutofit/>
          </a:bodyPr>
          <a:lstStyle/>
          <a:p>
            <a:r>
              <a:rPr lang="en-US" dirty="0"/>
              <a:t>Speak Up! How to Speak Up and Encourage Speaking Up to Avoid Medical Harm</a:t>
            </a:r>
          </a:p>
          <a:p>
            <a:pPr lvl="1"/>
            <a:r>
              <a:rPr lang="en-US" dirty="0"/>
              <a:t>Coming Soon – stay tuned!</a:t>
            </a:r>
          </a:p>
          <a:p>
            <a:pPr lvl="1"/>
            <a:r>
              <a:rPr lang="en-US" dirty="0"/>
              <a:t>With presentations from Kelly Smith, PhD, Medstar Health, and</a:t>
            </a:r>
          </a:p>
        </p:txBody>
      </p:sp>
    </p:spTree>
    <p:extLst>
      <p:ext uri="{BB962C8B-B14F-4D97-AF65-F5344CB8AC3E}">
        <p14:creationId xmlns:p14="http://schemas.microsoft.com/office/powerpoint/2010/main" val="162421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D11B73-C17C-1640-BBB1-0EC47D8A0BBB}"/>
              </a:ext>
            </a:extLst>
          </p:cNvPr>
          <p:cNvSpPr>
            <a:spLocks noGrp="1"/>
          </p:cNvSpPr>
          <p:nvPr>
            <p:ph type="title"/>
          </p:nvPr>
        </p:nvSpPr>
        <p:spPr>
          <a:xfrm>
            <a:off x="609601" y="589935"/>
            <a:ext cx="4011084" cy="1519084"/>
          </a:xfrm>
        </p:spPr>
        <p:txBody>
          <a:bodyPr>
            <a:noAutofit/>
          </a:bodyPr>
          <a:lstStyle/>
          <a:p>
            <a:r>
              <a:rPr lang="en-US" sz="2800" dirty="0"/>
              <a:t>How to Manage Your Medicines – A Fireside Chat with </a:t>
            </a:r>
            <a:r>
              <a:rPr lang="en-US" sz="2800" b="1" dirty="0"/>
              <a:t>Brian Isetts, PhD, BCPS, FAPhA</a:t>
            </a:r>
            <a:endParaRPr lang="en-US" sz="2800" dirty="0"/>
          </a:p>
        </p:txBody>
      </p:sp>
      <p:pic>
        <p:nvPicPr>
          <p:cNvPr id="8" name="Content Placeholder 7" descr="A picture containing food, indoor, vegetable, wall&#10;&#10;Description automatically generated">
            <a:extLst>
              <a:ext uri="{FF2B5EF4-FFF2-40B4-BE49-F238E27FC236}">
                <a16:creationId xmlns:a16="http://schemas.microsoft.com/office/drawing/2014/main" id="{AC3C2B1E-8124-6149-8A31-C60113BC332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096000" y="3429000"/>
            <a:ext cx="4127500" cy="2032000"/>
          </a:xfrm>
        </p:spPr>
      </p:pic>
      <p:sp>
        <p:nvSpPr>
          <p:cNvPr id="6" name="Text Placeholder 5">
            <a:extLst>
              <a:ext uri="{FF2B5EF4-FFF2-40B4-BE49-F238E27FC236}">
                <a16:creationId xmlns:a16="http://schemas.microsoft.com/office/drawing/2014/main" id="{6866192B-ED5B-F04B-A28F-AA2EBDE31434}"/>
              </a:ext>
            </a:extLst>
          </p:cNvPr>
          <p:cNvSpPr>
            <a:spLocks noGrp="1"/>
          </p:cNvSpPr>
          <p:nvPr>
            <p:ph type="body" sz="half" idx="2"/>
          </p:nvPr>
        </p:nvSpPr>
        <p:spPr>
          <a:xfrm>
            <a:off x="760942" y="2109019"/>
            <a:ext cx="4011083" cy="4475932"/>
          </a:xfrm>
        </p:spPr>
        <p:txBody>
          <a:bodyPr>
            <a:noAutofit/>
          </a:bodyPr>
          <a:lstStyle/>
          <a:p>
            <a:r>
              <a:rPr lang="en-US" sz="1800" dirty="0"/>
              <a:t>Practical Discussion of issues like:</a:t>
            </a:r>
          </a:p>
          <a:p>
            <a:r>
              <a:rPr lang="en-US" sz="1800" dirty="0"/>
              <a:t>*  How persons may personally take     </a:t>
            </a:r>
          </a:p>
          <a:p>
            <a:r>
              <a:rPr lang="en-US" sz="1800" dirty="0"/>
              <a:t>     charge of their medicine and organize   </a:t>
            </a:r>
          </a:p>
          <a:p>
            <a:r>
              <a:rPr lang="en-US" sz="1800" dirty="0"/>
              <a:t>     it for:</a:t>
            </a:r>
          </a:p>
          <a:p>
            <a:pPr marL="285750" indent="-285750">
              <a:buFont typeface="Arial" panose="020B0604020202020204" pitchFamily="34" charset="0"/>
              <a:buChar char="•"/>
            </a:pPr>
            <a:r>
              <a:rPr lang="en-US" sz="1800" dirty="0"/>
              <a:t>Ease of taking </a:t>
            </a:r>
          </a:p>
          <a:p>
            <a:pPr marL="285750" indent="-285750">
              <a:buFont typeface="Arial" panose="020B0604020202020204" pitchFamily="34" charset="0"/>
              <a:buChar char="•"/>
            </a:pPr>
            <a:r>
              <a:rPr lang="en-US" sz="1800" dirty="0"/>
              <a:t>Ease of re-ordering</a:t>
            </a:r>
          </a:p>
          <a:p>
            <a:pPr marL="285750" indent="-285750">
              <a:buFont typeface="Arial" panose="020B0604020202020204" pitchFamily="34" charset="0"/>
              <a:buChar char="•"/>
            </a:pPr>
            <a:r>
              <a:rPr lang="en-US" sz="1800" dirty="0"/>
              <a:t>Understanding the what, why, when and how's of medicines.</a:t>
            </a:r>
          </a:p>
          <a:p>
            <a:r>
              <a:rPr lang="en-US" sz="1800" dirty="0"/>
              <a:t>* How persons may obtain a little “extra” medicine to have on hand in the event of a disaster or medicine shortage due to supply interruptions</a:t>
            </a:r>
          </a:p>
          <a:p>
            <a:r>
              <a:rPr lang="en-US" sz="1800" dirty="0"/>
              <a:t>* How persons may be counseled on these topics.</a:t>
            </a:r>
          </a:p>
        </p:txBody>
      </p:sp>
      <p:sp>
        <p:nvSpPr>
          <p:cNvPr id="9" name="TextBox 8">
            <a:extLst>
              <a:ext uri="{FF2B5EF4-FFF2-40B4-BE49-F238E27FC236}">
                <a16:creationId xmlns:a16="http://schemas.microsoft.com/office/drawing/2014/main" id="{1821D9B7-2E28-AD4C-97B0-0191693DF682}"/>
              </a:ext>
            </a:extLst>
          </p:cNvPr>
          <p:cNvSpPr txBox="1"/>
          <p:nvPr/>
        </p:nvSpPr>
        <p:spPr>
          <a:xfrm>
            <a:off x="6525578" y="5461000"/>
            <a:ext cx="4127500" cy="230832"/>
          </a:xfrm>
          <a:prstGeom prst="rect">
            <a:avLst/>
          </a:prstGeom>
          <a:noFill/>
        </p:spPr>
        <p:txBody>
          <a:bodyPr wrap="square" rtlCol="0">
            <a:spAutoFit/>
          </a:bodyPr>
          <a:lstStyle/>
          <a:p>
            <a:r>
              <a:rPr lang="en-US" sz="900" dirty="0">
                <a:hlinkClick r:id="rId3" tooltip="http://theconversation.com/cancer-prevention-drugs-wont-reach-potential-until-we-fix-licensing-15528"/>
              </a:rPr>
              <a:t>This Photo</a:t>
            </a:r>
            <a:r>
              <a:rPr lang="en-US" sz="900" dirty="0"/>
              <a:t> by Unknown Author is licensed under </a:t>
            </a:r>
            <a:r>
              <a:rPr lang="en-US" sz="900" dirty="0">
                <a:hlinkClick r:id="rId4" tooltip="https://creativecommons.org/licenses/by-nd/3.0/"/>
              </a:rPr>
              <a:t>CC BY-ND</a:t>
            </a:r>
            <a:endParaRPr lang="en-US" sz="900" dirty="0"/>
          </a:p>
        </p:txBody>
      </p:sp>
      <p:sp>
        <p:nvSpPr>
          <p:cNvPr id="10" name="TextBox 9">
            <a:extLst>
              <a:ext uri="{FF2B5EF4-FFF2-40B4-BE49-F238E27FC236}">
                <a16:creationId xmlns:a16="http://schemas.microsoft.com/office/drawing/2014/main" id="{485675CD-B752-0946-82C6-4DA1057AE06B}"/>
              </a:ext>
            </a:extLst>
          </p:cNvPr>
          <p:cNvSpPr txBox="1"/>
          <p:nvPr/>
        </p:nvSpPr>
        <p:spPr>
          <a:xfrm>
            <a:off x="6096000" y="457200"/>
            <a:ext cx="5256212" cy="2971800"/>
          </a:xfrm>
          <a:prstGeom prst="rect">
            <a:avLst/>
          </a:prstGeom>
          <a:noFill/>
        </p:spPr>
        <p:txBody>
          <a:bodyPr wrap="square" rtlCol="0">
            <a:spAutoFit/>
          </a:bodyPr>
          <a:lstStyle/>
          <a:p>
            <a:r>
              <a:rPr lang="en-US" b="1" dirty="0"/>
              <a:t>Medicine Management Webinar</a:t>
            </a:r>
          </a:p>
          <a:p>
            <a:r>
              <a:rPr lang="en-US" dirty="0"/>
              <a:t>Thu, March 19, 2020 12:00 PM - 1:00 PM (CDT) </a:t>
            </a:r>
            <a:br>
              <a:rPr lang="en-US" dirty="0"/>
            </a:br>
            <a:br>
              <a:rPr lang="en-US" dirty="0"/>
            </a:br>
            <a:r>
              <a:rPr lang="en-US" b="1" dirty="0"/>
              <a:t>Please join my meeting from your computer, tablet </a:t>
            </a:r>
          </a:p>
          <a:p>
            <a:r>
              <a:rPr lang="en-US" b="1" dirty="0"/>
              <a:t>or smartphone. </a:t>
            </a:r>
            <a:br>
              <a:rPr lang="en-US" dirty="0"/>
            </a:br>
            <a:r>
              <a:rPr lang="en-US" u="sng" dirty="0">
                <a:hlinkClick r:id="rId5" tooltip="https://global.gotomeeting.com/join/300664373"/>
              </a:rPr>
              <a:t>https://global.gotomeeting.com/join/300664373 </a:t>
            </a:r>
            <a:endParaRPr lang="en-US" u="sng" dirty="0"/>
          </a:p>
          <a:p>
            <a:r>
              <a:rPr lang="en-US" b="1" dirty="0"/>
              <a:t>You can also dial in using your phone. </a:t>
            </a:r>
            <a:br>
              <a:rPr lang="en-US" dirty="0"/>
            </a:br>
            <a:r>
              <a:rPr lang="en-US" dirty="0"/>
              <a:t>United States:   </a:t>
            </a:r>
            <a:r>
              <a:rPr lang="en-US" u="sng" dirty="0">
                <a:hlinkClick r:id="rId6"/>
              </a:rPr>
              <a:t>+1 (872) 240-3311</a:t>
            </a:r>
            <a:r>
              <a:rPr lang="en-US" dirty="0"/>
              <a:t> </a:t>
            </a:r>
            <a:br>
              <a:rPr lang="en-US" dirty="0"/>
            </a:br>
            <a:r>
              <a:rPr lang="en-US" b="1" dirty="0"/>
              <a:t>Access Code:  </a:t>
            </a:r>
            <a:r>
              <a:rPr lang="en-US" dirty="0"/>
              <a:t> 300-664-373 </a:t>
            </a:r>
            <a:br>
              <a:rPr lang="en-US" dirty="0"/>
            </a:br>
            <a:endParaRPr lang="en-US" dirty="0"/>
          </a:p>
        </p:txBody>
      </p:sp>
    </p:spTree>
    <p:extLst>
      <p:ext uri="{BB962C8B-B14F-4D97-AF65-F5344CB8AC3E}">
        <p14:creationId xmlns:p14="http://schemas.microsoft.com/office/powerpoint/2010/main" val="149800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FD96-2959-4846-8BC6-01AF3B7DAD12}"/>
              </a:ext>
            </a:extLst>
          </p:cNvPr>
          <p:cNvSpPr>
            <a:spLocks noGrp="1"/>
          </p:cNvSpPr>
          <p:nvPr>
            <p:ph type="title"/>
          </p:nvPr>
        </p:nvSpPr>
        <p:spPr/>
        <p:txBody>
          <a:bodyPr/>
          <a:lstStyle/>
          <a:p>
            <a:r>
              <a:rPr lang="en-US" dirty="0"/>
              <a:t>Join CAPS!</a:t>
            </a:r>
          </a:p>
        </p:txBody>
      </p:sp>
      <p:sp>
        <p:nvSpPr>
          <p:cNvPr id="3" name="Content Placeholder 2">
            <a:extLst>
              <a:ext uri="{FF2B5EF4-FFF2-40B4-BE49-F238E27FC236}">
                <a16:creationId xmlns:a16="http://schemas.microsoft.com/office/drawing/2014/main" id="{EE46C828-8061-7C4E-BC6D-10B4532810C5}"/>
              </a:ext>
            </a:extLst>
          </p:cNvPr>
          <p:cNvSpPr>
            <a:spLocks noGrp="1"/>
          </p:cNvSpPr>
          <p:nvPr>
            <p:ph idx="1"/>
          </p:nvPr>
        </p:nvSpPr>
        <p:spPr/>
        <p:txBody>
          <a:bodyPr/>
          <a:lstStyle/>
          <a:p>
            <a:r>
              <a:rPr lang="en-US" u="sng" dirty="0">
                <a:solidFill>
                  <a:srgbClr val="00B0F0"/>
                </a:solidFill>
                <a:hlinkClick r:id="rId2">
                  <a:extLst>
                    <a:ext uri="{A12FA001-AC4F-418D-AE19-62706E023703}">
                      <ahyp:hlinkClr xmlns:ahyp="http://schemas.microsoft.com/office/drawing/2018/hyperlinkcolor" val="tx"/>
                    </a:ext>
                  </a:extLst>
                </a:hlinkClick>
              </a:rPr>
              <a:t>Sign up to get our Newsletter</a:t>
            </a:r>
          </a:p>
          <a:p>
            <a:pPr marL="0" indent="0">
              <a:buNone/>
            </a:pPr>
            <a:endParaRPr lang="en-US" dirty="0">
              <a:hlinkClick r:id="rId2">
                <a:extLst>
                  <a:ext uri="{A12FA001-AC4F-418D-AE19-62706E023703}">
                    <ahyp:hlinkClr xmlns:ahyp="http://schemas.microsoft.com/office/drawing/2018/hyperlinkcolor" val="tx"/>
                  </a:ext>
                </a:extLst>
              </a:hlinkClick>
            </a:endParaRPr>
          </a:p>
          <a:p>
            <a:r>
              <a:rPr lang="en-US" dirty="0">
                <a:solidFill>
                  <a:srgbClr val="00B0F0"/>
                </a:solidFill>
                <a:hlinkClick r:id="rId2">
                  <a:extLst>
                    <a:ext uri="{A12FA001-AC4F-418D-AE19-62706E023703}">
                      <ahyp:hlinkClr xmlns:ahyp="http://schemas.microsoft.com/office/drawing/2018/hyperlinkcolor" val="tx"/>
                    </a:ext>
                  </a:extLst>
                </a:hlinkClick>
              </a:rPr>
              <a:t>www.patientsafety.org</a:t>
            </a:r>
            <a:endParaRPr lang="en-US" dirty="0">
              <a:solidFill>
                <a:srgbClr val="00B0F0"/>
              </a:solidFill>
            </a:endParaRPr>
          </a:p>
          <a:p>
            <a:endParaRPr lang="en-US" dirty="0"/>
          </a:p>
          <a:p>
            <a:r>
              <a:rPr lang="en-US" dirty="0"/>
              <a:t>Lisa.Morrise@gmail.com</a:t>
            </a:r>
          </a:p>
        </p:txBody>
      </p:sp>
    </p:spTree>
    <p:extLst>
      <p:ext uri="{BB962C8B-B14F-4D97-AF65-F5344CB8AC3E}">
        <p14:creationId xmlns:p14="http://schemas.microsoft.com/office/powerpoint/2010/main" val="3397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00F3-D72F-5544-9966-820427046A56}"/>
              </a:ext>
            </a:extLst>
          </p:cNvPr>
          <p:cNvSpPr>
            <a:spLocks noGrp="1"/>
          </p:cNvSpPr>
          <p:nvPr>
            <p:ph type="title"/>
          </p:nvPr>
        </p:nvSpPr>
        <p:spPr/>
        <p:txBody>
          <a:bodyPr/>
          <a:lstStyle/>
          <a:p>
            <a:r>
              <a:rPr lang="en-US" dirty="0"/>
              <a:t>Introduction / Agenda</a:t>
            </a:r>
          </a:p>
        </p:txBody>
      </p:sp>
      <p:pic>
        <p:nvPicPr>
          <p:cNvPr id="7" name="Content Placeholder 6" descr="A person smiling for the camera&#10;&#10;Description automatically generated">
            <a:extLst>
              <a:ext uri="{FF2B5EF4-FFF2-40B4-BE49-F238E27FC236}">
                <a16:creationId xmlns:a16="http://schemas.microsoft.com/office/drawing/2014/main" id="{C50C7FA2-CABD-B34C-9BF5-A419505B74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7100" y="2159000"/>
            <a:ext cx="2540000" cy="2540000"/>
          </a:xfrm>
          <a:prstGeom prst="rect">
            <a:avLst/>
          </a:prstGeom>
          <a:ln w="88900" cap="sq" cmpd="thickThin">
            <a:solidFill>
              <a:srgbClr val="000000"/>
            </a:solidFill>
            <a:prstDash val="solid"/>
            <a:miter lim="800000"/>
          </a:ln>
          <a:effectLst>
            <a:innerShdw blurRad="76200">
              <a:srgbClr val="000000"/>
            </a:innerShdw>
          </a:effectLst>
        </p:spPr>
      </p:pic>
      <p:sp>
        <p:nvSpPr>
          <p:cNvPr id="5" name="Content Placeholder 4">
            <a:extLst>
              <a:ext uri="{FF2B5EF4-FFF2-40B4-BE49-F238E27FC236}">
                <a16:creationId xmlns:a16="http://schemas.microsoft.com/office/drawing/2014/main" id="{FF40AEE0-3519-D043-B272-1936B9DB1BDB}"/>
              </a:ext>
            </a:extLst>
          </p:cNvPr>
          <p:cNvSpPr>
            <a:spLocks noGrp="1"/>
          </p:cNvSpPr>
          <p:nvPr>
            <p:ph sz="half" idx="2"/>
          </p:nvPr>
        </p:nvSpPr>
        <p:spPr/>
        <p:txBody>
          <a:bodyPr>
            <a:normAutofit/>
          </a:bodyPr>
          <a:lstStyle/>
          <a:p>
            <a:r>
              <a:rPr lang="en-US" dirty="0"/>
              <a:t>Open Line. Please mute yourself when not speaking!</a:t>
            </a:r>
          </a:p>
          <a:p>
            <a:r>
              <a:rPr lang="en-US" dirty="0"/>
              <a:t>Dr. Brian Isetts </a:t>
            </a:r>
          </a:p>
          <a:p>
            <a:r>
              <a:rPr lang="en-US" dirty="0"/>
              <a:t>Please be thinking of your questions. Please use our chat box to chat them in or let’s get off mute and chat later!</a:t>
            </a:r>
          </a:p>
        </p:txBody>
      </p:sp>
      <p:sp>
        <p:nvSpPr>
          <p:cNvPr id="8" name="TextBox 7">
            <a:extLst>
              <a:ext uri="{FF2B5EF4-FFF2-40B4-BE49-F238E27FC236}">
                <a16:creationId xmlns:a16="http://schemas.microsoft.com/office/drawing/2014/main" id="{2AE501AA-29E2-B94B-8A83-84B3017DCE66}"/>
              </a:ext>
            </a:extLst>
          </p:cNvPr>
          <p:cNvSpPr txBox="1"/>
          <p:nvPr/>
        </p:nvSpPr>
        <p:spPr>
          <a:xfrm>
            <a:off x="1676400" y="4826000"/>
            <a:ext cx="3581400" cy="646331"/>
          </a:xfrm>
          <a:prstGeom prst="rect">
            <a:avLst/>
          </a:prstGeom>
          <a:noFill/>
        </p:spPr>
        <p:txBody>
          <a:bodyPr wrap="square" rtlCol="0">
            <a:spAutoFit/>
          </a:bodyPr>
          <a:lstStyle/>
          <a:p>
            <a:r>
              <a:rPr lang="en-US" dirty="0"/>
              <a:t>Lisa Morrise, Executive Director</a:t>
            </a:r>
          </a:p>
          <a:p>
            <a:r>
              <a:rPr lang="en-US" dirty="0"/>
              <a:t>Consumers Advancing Patient Safety</a:t>
            </a:r>
          </a:p>
        </p:txBody>
      </p:sp>
    </p:spTree>
    <p:extLst>
      <p:ext uri="{BB962C8B-B14F-4D97-AF65-F5344CB8AC3E}">
        <p14:creationId xmlns:p14="http://schemas.microsoft.com/office/powerpoint/2010/main" val="262345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87" y="688258"/>
            <a:ext cx="4987413" cy="1376516"/>
          </a:xfrm>
        </p:spPr>
        <p:txBody>
          <a:bodyPr>
            <a:noAutofit/>
          </a:bodyPr>
          <a:lstStyle/>
          <a:p>
            <a:r>
              <a:rPr lang="en-US" sz="2200" dirty="0">
                <a:effectLst>
                  <a:outerShdw blurRad="38100" dist="38100" dir="2700000" algn="tl">
                    <a:srgbClr val="000000">
                      <a:alpha val="43137"/>
                    </a:srgbClr>
                  </a:outerShdw>
                </a:effectLst>
                <a:latin typeface="Myriad Pro"/>
              </a:rPr>
              <a:t>Brian J. Isetts, RPh, PhD, BCPS</a:t>
            </a:r>
            <a:br>
              <a:rPr lang="en-US" dirty="0">
                <a:effectLst>
                  <a:outerShdw blurRad="38100" dist="38100" dir="2700000" algn="tl">
                    <a:srgbClr val="000000">
                      <a:alpha val="43137"/>
                    </a:srgbClr>
                  </a:outerShdw>
                </a:effectLst>
                <a:latin typeface="Myriad Pro"/>
              </a:rPr>
            </a:br>
            <a:br>
              <a:rPr lang="en-US" sz="800" dirty="0">
                <a:effectLst>
                  <a:outerShdw blurRad="38100" dist="38100" dir="2700000" algn="tl">
                    <a:srgbClr val="000000">
                      <a:alpha val="43137"/>
                    </a:srgbClr>
                  </a:outerShdw>
                </a:effectLst>
                <a:latin typeface="Myriad Pro"/>
              </a:rPr>
            </a:br>
            <a:r>
              <a:rPr lang="en-US" dirty="0">
                <a:effectLst>
                  <a:outerShdw blurRad="38100" dist="38100" dir="2700000" algn="tl">
                    <a:srgbClr val="000000">
                      <a:alpha val="43137"/>
                    </a:srgbClr>
                  </a:outerShdw>
                </a:effectLst>
                <a:latin typeface="Myriad Pro"/>
              </a:rPr>
              <a:t>Professor, University of Minnesota College of Pharmacy</a:t>
            </a:r>
          </a:p>
        </p:txBody>
      </p:sp>
      <p:sp>
        <p:nvSpPr>
          <p:cNvPr id="3" name="Text Placeholder 2"/>
          <p:cNvSpPr>
            <a:spLocks noGrp="1"/>
          </p:cNvSpPr>
          <p:nvPr>
            <p:ph type="body" sz="half" idx="2"/>
          </p:nvPr>
        </p:nvSpPr>
        <p:spPr>
          <a:xfrm>
            <a:off x="1032387" y="2261419"/>
            <a:ext cx="4606413" cy="3795252"/>
          </a:xfrm>
        </p:spPr>
        <p:txBody>
          <a:bodyPr>
            <a:normAutofit/>
          </a:bodyPr>
          <a:lstStyle/>
          <a:p>
            <a:r>
              <a:rPr lang="en-US" sz="1800" dirty="0">
                <a:latin typeface="Myriad Pro"/>
              </a:rPr>
              <a:t>     Brian is a practitioner, educator and researcher. He is a former Health Policy Fellow at the Centers for Medicare &amp; Medicaid Services. Brian has worked with the Person and Family Engagement Community over the past 7 years to design a medication use system driven by patient expectations to confidently managing their medicines.</a:t>
            </a:r>
          </a:p>
          <a:p>
            <a:r>
              <a:rPr lang="en-US" sz="1800" dirty="0">
                <a:latin typeface="Myriad Pro"/>
              </a:rPr>
              <a:t>     Brian is also a Certified Living in Place Professional</a:t>
            </a:r>
            <a:r>
              <a:rPr lang="en-US" sz="1800" dirty="0">
                <a:latin typeface="Times New Roman" panose="02020603050405020304" pitchFamily="18" charset="0"/>
                <a:cs typeface="Times New Roman" panose="02020603050405020304" pitchFamily="18" charset="0"/>
              </a:rPr>
              <a:t>™</a:t>
            </a:r>
            <a:r>
              <a:rPr lang="en-US" sz="1800" dirty="0">
                <a:latin typeface="Myriad Pro"/>
              </a:rPr>
              <a:t> serving on the Medical Advisory Panel of the Living in Place Institute (https://www.livinginplace.institute/)</a:t>
            </a:r>
          </a:p>
        </p:txBody>
      </p:sp>
      <p:sp>
        <p:nvSpPr>
          <p:cNvPr id="4" name="Slide Number Placeholder 3"/>
          <p:cNvSpPr>
            <a:spLocks noGrp="1"/>
          </p:cNvSpPr>
          <p:nvPr>
            <p:ph type="sldNum" sz="quarter" idx="12"/>
          </p:nvPr>
        </p:nvSpPr>
        <p:spPr/>
        <p:txBody>
          <a:bodyPr/>
          <a:lstStyle/>
          <a:p>
            <a:fld id="{F5CF1204-1963-4A43-831F-C5FBAA6398B3}" type="slidenum">
              <a:rPr lang="en-US" smtClean="0">
                <a:solidFill>
                  <a:srgbClr val="000000"/>
                </a:solidFill>
              </a:rPr>
              <a:pPr/>
              <a:t>4</a:t>
            </a:fld>
            <a:endParaRPr lang="en-US" dirty="0">
              <a:solidFill>
                <a:srgbClr val="000000"/>
              </a:solidFill>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701" b="24701"/>
          <a:stretch>
            <a:fillRect/>
          </a:stretch>
        </p:blipFill>
        <p:spPr>
          <a:xfrm rot="417515">
            <a:off x="6089891" y="1279951"/>
            <a:ext cx="3837326" cy="3107518"/>
          </a:xfrm>
          <a:prstGeom prst="rect">
            <a:avLst/>
          </a:prstGeom>
        </p:spPr>
      </p:pic>
    </p:spTree>
    <p:extLst>
      <p:ext uri="{BB962C8B-B14F-4D97-AF65-F5344CB8AC3E}">
        <p14:creationId xmlns:p14="http://schemas.microsoft.com/office/powerpoint/2010/main" val="419743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3"/>
            <a:ext cx="9479280" cy="838199"/>
          </a:xfrm>
        </p:spPr>
        <p:txBody>
          <a:bodyPr>
            <a:normAutofit/>
          </a:bodyPr>
          <a:lstStyle/>
          <a:p>
            <a:pPr algn="ctr"/>
            <a:r>
              <a:rPr lang="en-US" sz="4300" dirty="0">
                <a:solidFill>
                  <a:schemeClr val="tx2"/>
                </a:solidFill>
                <a:effectLst>
                  <a:outerShdw blurRad="38100" dist="38100" dir="2700000" algn="tl">
                    <a:srgbClr val="000000">
                      <a:alpha val="43137"/>
                    </a:srgbClr>
                  </a:outerShdw>
                </a:effectLst>
                <a:latin typeface="Myriad Pro"/>
              </a:rPr>
              <a:t>Let’s Start with a little Fireside Chat</a:t>
            </a:r>
            <a:r>
              <a:rPr lang="en-US" sz="3800" dirty="0">
                <a:solidFill>
                  <a:schemeClr val="accent1"/>
                </a:solidFill>
                <a:effectLst>
                  <a:outerShdw blurRad="38100" dist="38100" dir="2700000" algn="tl" rotWithShape="0">
                    <a:srgbClr val="000000">
                      <a:alpha val="43137"/>
                    </a:srgbClr>
                  </a:outerShdw>
                </a:effectLst>
                <a:latin typeface="Myriad Pro"/>
              </a:rPr>
              <a:t>  </a:t>
            </a:r>
          </a:p>
        </p:txBody>
      </p:sp>
      <p:sp>
        <p:nvSpPr>
          <p:cNvPr id="3" name="Subtitle 2"/>
          <p:cNvSpPr>
            <a:spLocks noGrp="1"/>
          </p:cNvSpPr>
          <p:nvPr>
            <p:ph type="subTitle" idx="1"/>
          </p:nvPr>
        </p:nvSpPr>
        <p:spPr>
          <a:xfrm>
            <a:off x="1905000" y="1295400"/>
            <a:ext cx="8382000" cy="4876800"/>
          </a:xfrm>
        </p:spPr>
        <p:txBody>
          <a:bodyPr>
            <a:normAutofit/>
          </a:bodyPr>
          <a:lstStyle/>
          <a:p>
            <a:pPr algn="ctr"/>
            <a:endParaRPr lang="en-US" sz="900" dirty="0">
              <a:latin typeface="Myriad Pro"/>
            </a:endParaRPr>
          </a:p>
          <a:p>
            <a:pPr algn="ctr"/>
            <a:endParaRPr lang="en-US" sz="3800" dirty="0">
              <a:latin typeface="Myriad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47801"/>
            <a:ext cx="8229600" cy="5029200"/>
          </a:xfrm>
          <a:prstGeom prst="rect">
            <a:avLst/>
          </a:prstGeom>
        </p:spPr>
      </p:pic>
    </p:spTree>
    <p:extLst>
      <p:ext uri="{BB962C8B-B14F-4D97-AF65-F5344CB8AC3E}">
        <p14:creationId xmlns:p14="http://schemas.microsoft.com/office/powerpoint/2010/main" val="394207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599"/>
            <a:ext cx="10972800" cy="1238865"/>
          </a:xfrm>
        </p:spPr>
        <p:txBody>
          <a:bodyPr/>
          <a:lstStyle/>
          <a:p>
            <a:r>
              <a:rPr lang="en-US" b="1" dirty="0">
                <a:effectLst>
                  <a:outerShdw blurRad="38100" dist="38100" dir="2700000" algn="tl">
                    <a:srgbClr val="000000">
                      <a:alpha val="43137"/>
                    </a:srgbClr>
                  </a:outerShdw>
                </a:effectLst>
                <a:latin typeface="Myriad Pro"/>
              </a:rPr>
              <a:t>Topics for our Chat</a:t>
            </a:r>
          </a:p>
        </p:txBody>
      </p:sp>
      <p:sp>
        <p:nvSpPr>
          <p:cNvPr id="3" name="Content Placeholder 2"/>
          <p:cNvSpPr>
            <a:spLocks noGrp="1"/>
          </p:cNvSpPr>
          <p:nvPr>
            <p:ph idx="1"/>
          </p:nvPr>
        </p:nvSpPr>
        <p:spPr>
          <a:xfrm>
            <a:off x="609600" y="1976284"/>
            <a:ext cx="10972800" cy="4149880"/>
          </a:xfrm>
        </p:spPr>
        <p:txBody>
          <a:bodyPr/>
          <a:lstStyle/>
          <a:p>
            <a:r>
              <a:rPr lang="en-US" dirty="0"/>
              <a:t>Practical advice for managing medicines</a:t>
            </a:r>
          </a:p>
          <a:p>
            <a:r>
              <a:rPr lang="en-US" dirty="0"/>
              <a:t>Tips and insights for working with doctors, nurses, pharmacists and insurance companies to help us take control of our medicines (rather than other way around)</a:t>
            </a:r>
          </a:p>
          <a:p>
            <a:r>
              <a:rPr lang="en-US" dirty="0"/>
              <a:t>Reducing and tapering the need for opioid medicines</a:t>
            </a:r>
          </a:p>
          <a:p>
            <a:r>
              <a:rPr lang="en-US" dirty="0"/>
              <a:t>Maintaining our emergency preparedness </a:t>
            </a:r>
          </a:p>
        </p:txBody>
      </p:sp>
    </p:spTree>
    <p:extLst>
      <p:ext uri="{BB962C8B-B14F-4D97-AF65-F5344CB8AC3E}">
        <p14:creationId xmlns:p14="http://schemas.microsoft.com/office/powerpoint/2010/main" val="292064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68" y="381000"/>
            <a:ext cx="10304206" cy="609600"/>
          </a:xfrm>
        </p:spPr>
        <p:txBody>
          <a:bodyPr>
            <a:noAutofit/>
          </a:bodyPr>
          <a:lstStyle/>
          <a:p>
            <a:pPr algn="ctr"/>
            <a:r>
              <a:rPr lang="en-US" sz="4000" dirty="0">
                <a:solidFill>
                  <a:schemeClr val="accent1"/>
                </a:solidFill>
                <a:latin typeface="Myriad Pro"/>
              </a:rPr>
              <a:t>Open Letter to the National Quality Forum   </a:t>
            </a:r>
          </a:p>
        </p:txBody>
      </p:sp>
      <p:sp>
        <p:nvSpPr>
          <p:cNvPr id="3" name="Subtitle 2"/>
          <p:cNvSpPr>
            <a:spLocks noGrp="1"/>
          </p:cNvSpPr>
          <p:nvPr>
            <p:ph type="subTitle" idx="1"/>
          </p:nvPr>
        </p:nvSpPr>
        <p:spPr>
          <a:xfrm>
            <a:off x="1386348" y="1066800"/>
            <a:ext cx="8976852" cy="5105400"/>
          </a:xfrm>
        </p:spPr>
        <p:txBody>
          <a:bodyPr>
            <a:normAutofit lnSpcReduction="10000"/>
          </a:bodyPr>
          <a:lstStyle/>
          <a:p>
            <a:pPr algn="l"/>
            <a:r>
              <a:rPr lang="en-US" sz="2800" dirty="0">
                <a:latin typeface="Myriad Pro"/>
              </a:rPr>
              <a:t>Dear Health Care Experts</a:t>
            </a:r>
            <a:r>
              <a:rPr lang="en-US" dirty="0">
                <a:latin typeface="Myriad Pro"/>
              </a:rPr>
              <a:t>:</a:t>
            </a:r>
          </a:p>
          <a:p>
            <a:pPr algn="l"/>
            <a:r>
              <a:rPr lang="en-US" dirty="0">
                <a:latin typeface="Myriad Pro"/>
              </a:rPr>
              <a:t>We request your guidance in establishing a medication use system focused on helping patients and families find the answers to </a:t>
            </a:r>
            <a:r>
              <a:rPr lang="en-US" u="sng" dirty="0">
                <a:latin typeface="Myriad Pro"/>
              </a:rPr>
              <a:t>three essential questions:</a:t>
            </a:r>
            <a:endParaRPr lang="en-US" dirty="0">
              <a:latin typeface="Myriad Pro"/>
            </a:endParaRPr>
          </a:p>
          <a:p>
            <a:pPr algn="l"/>
            <a:r>
              <a:rPr lang="en-US" dirty="0">
                <a:latin typeface="Myriad Pro"/>
              </a:rPr>
              <a:t> </a:t>
            </a:r>
            <a:r>
              <a:rPr lang="en-US" i="1" dirty="0">
                <a:latin typeface="Myriad Pro"/>
              </a:rPr>
              <a:t>1) What is the intended medical use for each of my 	medications?</a:t>
            </a:r>
          </a:p>
          <a:p>
            <a:pPr algn="l"/>
            <a:r>
              <a:rPr lang="en-US" i="1" dirty="0">
                <a:latin typeface="Myriad Pro"/>
              </a:rPr>
              <a:t> 2) What are the realistic, patient-specific goals for the 	medications used to treat each of my conditions?</a:t>
            </a:r>
          </a:p>
          <a:p>
            <a:pPr algn="l"/>
            <a:r>
              <a:rPr lang="en-US" i="1" dirty="0">
                <a:latin typeface="Myriad Pro"/>
              </a:rPr>
              <a:t> 3) What are the unique safety concerns specific to my mix 	of conditions &amp; medications?</a:t>
            </a:r>
          </a:p>
          <a:p>
            <a:pPr algn="l"/>
            <a:r>
              <a:rPr lang="en-US" dirty="0">
                <a:latin typeface="Myriad Pro"/>
              </a:rPr>
              <a:t>We look forward to your response,</a:t>
            </a:r>
          </a:p>
          <a:p>
            <a:pPr algn="l"/>
            <a:r>
              <a:rPr lang="en-US" sz="3500" dirty="0">
                <a:latin typeface="Freestyle Script" pitchFamily="66" charset="0"/>
              </a:rPr>
              <a:t>Sharon and Edward Jungbauer</a:t>
            </a:r>
            <a:r>
              <a:rPr lang="en-US" dirty="0">
                <a:latin typeface="Myriad Pro"/>
              </a:rPr>
              <a:t>, Maplewood, MN (</a:t>
            </a:r>
            <a:r>
              <a:rPr lang="en-US" sz="2200" dirty="0">
                <a:latin typeface="Myriad Pro"/>
              </a:rPr>
              <a:t>November 2012)</a:t>
            </a:r>
          </a:p>
        </p:txBody>
      </p:sp>
    </p:spTree>
    <p:extLst>
      <p:ext uri="{BB962C8B-B14F-4D97-AF65-F5344CB8AC3E}">
        <p14:creationId xmlns:p14="http://schemas.microsoft.com/office/powerpoint/2010/main" val="249230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8" descr="Multiple meds MCA hidden label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417638"/>
            <a:ext cx="9120188"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858297" y="228600"/>
            <a:ext cx="8524568" cy="1000432"/>
          </a:xfrm>
        </p:spPr>
        <p:txBody>
          <a:bodyPr>
            <a:normAutofit fontScale="90000"/>
          </a:bodyPr>
          <a:lstStyle/>
          <a:p>
            <a:pPr algn="ctr"/>
            <a:r>
              <a:rPr lang="en-US" sz="4000" b="1" dirty="0">
                <a:effectLst>
                  <a:outerShdw blurRad="38100" dist="38100" dir="2700000" algn="tl">
                    <a:srgbClr val="000000">
                      <a:alpha val="43137"/>
                    </a:srgbClr>
                  </a:outerShdw>
                </a:effectLst>
                <a:latin typeface="Myriad Pro"/>
              </a:rPr>
              <a:t>This is Reality in Far Too Many Homes</a:t>
            </a:r>
          </a:p>
        </p:txBody>
      </p:sp>
    </p:spTree>
    <p:extLst>
      <p:ext uri="{BB962C8B-B14F-4D97-AF65-F5344CB8AC3E}">
        <p14:creationId xmlns:p14="http://schemas.microsoft.com/office/powerpoint/2010/main" val="3429045557"/>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554" y="609599"/>
            <a:ext cx="10943303" cy="1238865"/>
          </a:xfrm>
        </p:spPr>
        <p:txBody>
          <a:bodyPr>
            <a:normAutofit fontScale="90000"/>
          </a:bodyPr>
          <a:lstStyle/>
          <a:p>
            <a:r>
              <a:rPr lang="en-US" b="1" dirty="0">
                <a:effectLst>
                  <a:outerShdw blurRad="38100" dist="38100" dir="2700000" algn="tl">
                    <a:srgbClr val="000000">
                      <a:alpha val="43137"/>
                    </a:srgbClr>
                  </a:outerShdw>
                </a:effectLst>
                <a:latin typeface="Myriad Pro"/>
              </a:rPr>
              <a:t>Keys to successfully managing medicines – (from people who have done it)*</a:t>
            </a:r>
          </a:p>
        </p:txBody>
      </p:sp>
      <p:sp>
        <p:nvSpPr>
          <p:cNvPr id="3" name="Content Placeholder 2"/>
          <p:cNvSpPr>
            <a:spLocks noGrp="1"/>
          </p:cNvSpPr>
          <p:nvPr>
            <p:ph idx="1"/>
          </p:nvPr>
        </p:nvSpPr>
        <p:spPr>
          <a:xfrm>
            <a:off x="609600" y="2125684"/>
            <a:ext cx="10972800" cy="4000480"/>
          </a:xfrm>
        </p:spPr>
        <p:txBody>
          <a:bodyPr>
            <a:normAutofit fontScale="92500" lnSpcReduction="10000"/>
          </a:bodyPr>
          <a:lstStyle/>
          <a:p>
            <a:r>
              <a:rPr lang="en-US" dirty="0">
                <a:latin typeface="Myriad Pro"/>
              </a:rPr>
              <a:t>Nursing Department study of strategies used by older adults</a:t>
            </a:r>
          </a:p>
          <a:p>
            <a:r>
              <a:rPr lang="en-US" dirty="0">
                <a:latin typeface="Myriad Pro"/>
              </a:rPr>
              <a:t>Focus on understanding from the individual’s perspective (rather than a health provider perspective of “compliance”) </a:t>
            </a:r>
          </a:p>
          <a:p>
            <a:r>
              <a:rPr lang="en-US" dirty="0">
                <a:latin typeface="Myriad Pro"/>
              </a:rPr>
              <a:t>Independent living facility citizens who were confidently managing their medicines</a:t>
            </a:r>
          </a:p>
          <a:p>
            <a:r>
              <a:rPr lang="en-US" dirty="0">
                <a:latin typeface="Myriad Pro"/>
              </a:rPr>
              <a:t>Self-care practices can be learned over time, however there must also be an ability to care for one’s self</a:t>
            </a:r>
          </a:p>
          <a:p>
            <a:pPr marL="0" indent="0">
              <a:buNone/>
            </a:pPr>
            <a:r>
              <a:rPr lang="en-US" sz="1900" dirty="0">
                <a:latin typeface="Myriad Pro"/>
              </a:rPr>
              <a:t>*    </a:t>
            </a:r>
            <a:r>
              <a:rPr lang="en-US" sz="1700" dirty="0">
                <a:latin typeface="Myriad Pro"/>
              </a:rPr>
              <a:t>Swanlund S.L., et. al. Keys to Successful Self-Management of Medications.  </a:t>
            </a:r>
          </a:p>
          <a:p>
            <a:pPr marL="0" indent="0">
              <a:buNone/>
            </a:pPr>
            <a:r>
              <a:rPr lang="en-US" sz="1700" dirty="0">
                <a:latin typeface="Myriad Pro"/>
              </a:rPr>
              <a:t>	</a:t>
            </a:r>
            <a:r>
              <a:rPr lang="en-US" sz="1700" i="1" dirty="0">
                <a:latin typeface="Myriad Pro"/>
              </a:rPr>
              <a:t>Nursing Science Quarterly</a:t>
            </a:r>
            <a:r>
              <a:rPr lang="en-US" sz="1700" dirty="0">
                <a:latin typeface="Myriad Pro"/>
              </a:rPr>
              <a:t>, 2008; 21:238-246.</a:t>
            </a:r>
          </a:p>
        </p:txBody>
      </p:sp>
    </p:spTree>
    <p:extLst>
      <p:ext uri="{BB962C8B-B14F-4D97-AF65-F5344CB8AC3E}">
        <p14:creationId xmlns:p14="http://schemas.microsoft.com/office/powerpoint/2010/main" val="395705748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APS Presentation_Template2015">
  <a:themeElements>
    <a:clrScheme name="Custom 1">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 Presentation_Template2015</Template>
  <TotalTime>1693</TotalTime>
  <Words>964</Words>
  <Application>Microsoft Macintosh PowerPoint</Application>
  <PresentationFormat>Widescreen</PresentationFormat>
  <Paragraphs>108</Paragraphs>
  <Slides>20</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Arial</vt:lpstr>
      <vt:lpstr>Calibri</vt:lpstr>
      <vt:lpstr>Constantia</vt:lpstr>
      <vt:lpstr>Freestyle Script</vt:lpstr>
      <vt:lpstr>Myriad Pro</vt:lpstr>
      <vt:lpstr>Times New Roman</vt:lpstr>
      <vt:lpstr>Wingdings</vt:lpstr>
      <vt:lpstr>Wingdings 2</vt:lpstr>
      <vt:lpstr>CAPS Presentation_Template2015</vt:lpstr>
      <vt:lpstr>Custom Design</vt:lpstr>
      <vt:lpstr>Flow</vt:lpstr>
      <vt:lpstr>1_Office Theme</vt:lpstr>
      <vt:lpstr>How to Manage Your Medicines</vt:lpstr>
      <vt:lpstr>How to Manage Your Medicines – A Fireside Chat with Brian Isetts, PhD, BCPS, FAPhA</vt:lpstr>
      <vt:lpstr>Introduction / Agenda</vt:lpstr>
      <vt:lpstr>Brian J. Isetts, RPh, PhD, BCPS  Professor, University of Minnesota College of Pharmacy</vt:lpstr>
      <vt:lpstr>Let’s Start with a little Fireside Chat  </vt:lpstr>
      <vt:lpstr>Topics for our Chat</vt:lpstr>
      <vt:lpstr>Open Letter to the National Quality Forum   </vt:lpstr>
      <vt:lpstr>This is Reality in Far Too Many Homes</vt:lpstr>
      <vt:lpstr>Keys to successfully managing medicines – (from people who have done it)*</vt:lpstr>
      <vt:lpstr>Themes for successfully managing medicines</vt:lpstr>
      <vt:lpstr>One example of an in-home medication dispensing machine*</vt:lpstr>
      <vt:lpstr>Working Effectively with Providers and Insurance Companies </vt:lpstr>
      <vt:lpstr>Community Strategies in Functional Status Improvement </vt:lpstr>
      <vt:lpstr> Team-based Approaches to Functional Status Improvement </vt:lpstr>
      <vt:lpstr>Vigilance in times of public health crises</vt:lpstr>
      <vt:lpstr>Thank you to each and every one of you for all that you are doing to improve our health care system.  When we work together, the answers are in the room. We’re all in this together.</vt:lpstr>
      <vt:lpstr>PowerPoint Presentation</vt:lpstr>
      <vt:lpstr>Discussion E-mail:  isetts@umn.edu</vt:lpstr>
      <vt:lpstr>Upcoming Webinars</vt:lpstr>
      <vt:lpstr>Join CAPS!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Manage Your Medicines</dc:title>
  <dc:creator>Lisa Morrise</dc:creator>
  <cp:lastModifiedBy>Lisa Morrise</cp:lastModifiedBy>
  <cp:revision>52</cp:revision>
  <dcterms:created xsi:type="dcterms:W3CDTF">2020-03-05T21:34:02Z</dcterms:created>
  <dcterms:modified xsi:type="dcterms:W3CDTF">2020-03-17T22:24:18Z</dcterms:modified>
</cp:coreProperties>
</file>